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1" r:id="rId2"/>
    <p:sldId id="321" r:id="rId3"/>
    <p:sldId id="322" r:id="rId4"/>
    <p:sldId id="323" r:id="rId5"/>
    <p:sldId id="324" r:id="rId6"/>
    <p:sldId id="307" r:id="rId7"/>
    <p:sldId id="325" r:id="rId8"/>
    <p:sldId id="326" r:id="rId9"/>
    <p:sldId id="327" r:id="rId10"/>
    <p:sldId id="328" r:id="rId11"/>
    <p:sldId id="329" r:id="rId12"/>
    <p:sldId id="330" r:id="rId13"/>
    <p:sldId id="336" r:id="rId14"/>
    <p:sldId id="331" r:id="rId15"/>
    <p:sldId id="332" r:id="rId16"/>
    <p:sldId id="333" r:id="rId17"/>
    <p:sldId id="334" r:id="rId18"/>
    <p:sldId id="335" r:id="rId19"/>
    <p:sldId id="339" r:id="rId20"/>
    <p:sldId id="338" r:id="rId21"/>
    <p:sldId id="340" r:id="rId22"/>
    <p:sldId id="341" r:id="rId23"/>
    <p:sldId id="344" r:id="rId24"/>
    <p:sldId id="348" r:id="rId25"/>
    <p:sldId id="345" r:id="rId26"/>
    <p:sldId id="342" r:id="rId27"/>
    <p:sldId id="343" r:id="rId28"/>
    <p:sldId id="346" r:id="rId29"/>
    <p:sldId id="347" r:id="rId30"/>
    <p:sldId id="31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B99A3A"/>
    <a:srgbClr val="009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2B788-6936-4DCB-AE45-F3DD155FCACA}" v="50" dt="2020-11-27T03:10:03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0613" autoAdjust="0"/>
  </p:normalViewPr>
  <p:slideViewPr>
    <p:cSldViewPr snapToGrid="0">
      <p:cViewPr varScale="1">
        <p:scale>
          <a:sx n="86" d="100"/>
          <a:sy n="86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B134E-99AB-4C7D-AAC1-FB546D2567A6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4170A-2CA7-4214-8E14-44F4B0DFF0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30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挑选一位幸运观众来回答！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4170A-2CA7-4214-8E14-44F4B0DFF0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73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让下面同学上来写答案！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4170A-2CA7-4214-8E14-44F4B0DFF0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30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C3C4-033C-460F-9AA2-BE03A60D8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EEAA1-1A31-4C8D-AED6-A6D60ACCE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4B860-3C57-43FB-B9AF-8B97EABB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9F07C-083D-43CE-BB8D-44664F3C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D69EB-B622-4B31-9F39-3520109E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5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086DD-EE51-4ED5-BD2D-52093D81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0C70E-0FC3-4E0D-AC9D-55B6E07D2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7FB3-9F24-42F4-B87F-D90E3DDF9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A40E5-AC6D-497D-ABC4-6438660D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F140D-9764-46C4-BE41-6117C789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485881-E47A-42E7-A8E5-0AFA015FF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D44FC-161D-4A72-934A-C9B60FF89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8002F-B9B1-4025-8136-C08C818DD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23175-3B37-4388-BD02-AEAAA293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161BB-32DC-4DB7-A8EB-C3B1AB30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0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D495-7B12-48B4-A453-A88C7A880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5F71-A2EC-490B-9D5E-B423CCC1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258DD-A49D-47D6-B6E3-633E07CA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A68A0-7901-4E54-A74F-C3E13B20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DBDF6-271B-4C33-9E46-0A36458B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9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2AD84-AE0E-49F4-95EA-73A3EA311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AE912-D608-4C5E-A0A3-ADC257B16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E5B28-2A0B-4039-9C1E-150C7DE75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1D320-F5CB-45E2-8F45-C99BB5EF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92B4-9E08-4421-A2BB-0AB38345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93CA-1830-46FC-90AD-23738D25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BCC1-EB9A-43BD-96BE-A577A940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9B941-1090-45AF-8665-40C405B3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79AA3-BE41-4AE1-92CD-7567E6C91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DB581-8A50-4306-8B17-40422D41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39F3D-C5A9-43A4-8540-25C23C7D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81FE-7D88-4D10-8787-F88356FE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AC398-1AD7-4CA2-9C81-4946A9C3B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D5752-6B53-4708-AF82-407604E48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83CF1-5800-46C9-ADD9-2B073A0C5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39978-83AF-4823-AD4A-28CFF68C2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AF4DB-9DF7-4629-B6AA-92D9CDFF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5BA5AF-AE8B-47BD-B634-53EF3127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BAD04-447D-42DE-87D8-535B88A62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0263-89D4-4AC6-B705-EC55D27F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97AE5-73E5-4030-AF5B-B6B6ADE9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B911F-0123-47A7-BED1-271526E7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611F6-7746-43BD-BA3A-F3F26D7E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1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81432-943A-4B18-AA2F-FCF590FC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EFE5D-CBCD-4E96-9665-7CCFBCF3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FFF02-0BCB-4A7A-912C-6C7CC4D2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9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7105-6DBD-4298-8A0E-EEFFDD01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06D79-2FBA-4B22-86F8-7AAE812C5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3E860-9BD7-4D2B-AAD3-294DFF08B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68783-DA43-4B5A-BAA3-AF464611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13FD8-2FAD-471B-B3CC-810929BB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659B1-5EE6-457A-92E2-A7FB34E7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2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2F54D-E944-4B0B-8D42-FD0A3E042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DBA45-199C-4495-BBB0-A2624E32E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59FA2-6D60-4E8D-B9E0-8905B6BD5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553D0-3D4B-4231-9CAB-04299634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1C1CD-0596-4880-BBE3-7FC8FE7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B7595-B77B-4C26-A3F7-D4B3FB0D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9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EFBF5-8950-4995-A5D9-25C8C516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92A14-CF9E-4C29-9459-675FE2245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0C7C1-1CAE-437F-88AE-A0C40BDDC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6C38-AB57-4873-9E8B-6BE3893071C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1623-5426-476C-9A0F-081AB8ECB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BD1C-4C61-442A-9571-2985536B7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A31F-DA4F-42E7-B240-2DDB349F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9%A1%9E%E6%AF%94%E8%A8%8A%E8%99%9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s://zh.wikipedia.org/wiki/%E5%B7%A5%E4%BD%9C%E9%80%B1%E6%9C%9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embedfire.com/mcu/stm32/f103/hal_general/zh/latest/index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huxuele.com/algebra/amplitude-period-frequency-phase-shift.html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&#30707;&#33521;&#26230;&#20307;&#35856;&#25391;&#22120;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730B70A-D21A-48E6-93A2-3211261C20AA}"/>
              </a:ext>
            </a:extLst>
          </p:cNvPr>
          <p:cNvSpPr txBox="1"/>
          <p:nvPr/>
        </p:nvSpPr>
        <p:spPr>
          <a:xfrm>
            <a:off x="3066203" y="810150"/>
            <a:ext cx="2196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DIN" panose="00000400000000000000" pitchFamily="2" charset="0"/>
              </a:rPr>
              <a:t>GMaster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AD2E19-7D2F-44C6-820B-487E263A47EE}"/>
              </a:ext>
            </a:extLst>
          </p:cNvPr>
          <p:cNvSpPr txBox="1"/>
          <p:nvPr/>
        </p:nvSpPr>
        <p:spPr>
          <a:xfrm>
            <a:off x="1719778" y="803967"/>
            <a:ext cx="16672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0095FC"/>
                </a:solidFill>
                <a:latin typeface="DIN" panose="00000400000000000000"/>
              </a:rPr>
              <a:t>Team</a:t>
            </a:r>
            <a:endParaRPr lang="en-US" sz="4000" b="1" dirty="0">
              <a:latin typeface="DIN" panose="00000400000000000000"/>
            </a:endParaRPr>
          </a:p>
        </p:txBody>
      </p:sp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37C320B6-306F-429A-AAF4-DF00A5944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0" y="730316"/>
            <a:ext cx="855187" cy="855187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DC484517-3D26-4483-BB32-CB7454082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778" y="2176128"/>
            <a:ext cx="8282638" cy="162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i="1" dirty="0">
                <a:latin typeface="微软雅黑" pitchFamily="34" charset="-122"/>
                <a:ea typeface="微软雅黑" pitchFamily="34" charset="-122"/>
              </a:rPr>
              <a:t>STM32 </a:t>
            </a:r>
            <a:r>
              <a:rPr lang="zh-CN" altLang="en-US" sz="2400" i="1" dirty="0">
                <a:latin typeface="微软雅黑" pitchFamily="34" charset="-122"/>
                <a:ea typeface="微软雅黑" pitchFamily="34" charset="-122"/>
              </a:rPr>
              <a:t>机器人控制第三课</a:t>
            </a:r>
            <a:endParaRPr lang="en-US" altLang="zh-CN" sz="2400" i="1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4800" b="1" dirty="0">
                <a:latin typeface="微软雅黑" pitchFamily="34" charset="-122"/>
                <a:ea typeface="微软雅黑" pitchFamily="34" charset="-122"/>
              </a:rPr>
              <a:t>定时器</a:t>
            </a:r>
            <a:r>
              <a:rPr lang="en-US" altLang="zh-CN" sz="4800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sz="4800" b="1" dirty="0">
                <a:latin typeface="微软雅黑" pitchFamily="34" charset="-122"/>
                <a:ea typeface="微软雅黑" pitchFamily="34" charset="-122"/>
              </a:rPr>
              <a:t>不仅仅能定时</a:t>
            </a:r>
            <a:endParaRPr lang="en-US" altLang="zh-CN" sz="4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F0BDEDDD-765F-4DC5-BB5A-A69C62DE0532}"/>
              </a:ext>
            </a:extLst>
          </p:cNvPr>
          <p:cNvSpPr txBox="1">
            <a:spLocks/>
          </p:cNvSpPr>
          <p:nvPr/>
        </p:nvSpPr>
        <p:spPr>
          <a:xfrm>
            <a:off x="8930868" y="4458062"/>
            <a:ext cx="2143095" cy="6717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王景祎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2021-10-30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521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内部时钟信号：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RC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振荡电路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20166BA-9AD1-45CC-88B4-872CC208F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0" y="2566797"/>
            <a:ext cx="5319858" cy="394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8B40AFE-0925-4C57-AB08-2E12A2924097}"/>
              </a:ext>
            </a:extLst>
          </p:cNvPr>
          <p:cNvSpPr txBox="1">
            <a:spLocks/>
          </p:cNvSpPr>
          <p:nvPr/>
        </p:nvSpPr>
        <p:spPr>
          <a:xfrm>
            <a:off x="708080" y="1498994"/>
            <a:ext cx="6642631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优点：集成在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STM32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芯片内部。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缺点：精度不高，误差较大。因此应当优先选用外部晶振。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7FE09F9-A7F2-4DA5-BD45-1BEC92D69B70}"/>
              </a:ext>
            </a:extLst>
          </p:cNvPr>
          <p:cNvSpPr txBox="1"/>
          <p:nvPr/>
        </p:nvSpPr>
        <p:spPr>
          <a:xfrm>
            <a:off x="4371715" y="5832942"/>
            <a:ext cx="1656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此图仅供装饰</a:t>
            </a:r>
            <a:endParaRPr lang="en-US" altLang="zh-CN" dirty="0"/>
          </a:p>
          <a:p>
            <a:r>
              <a:rPr lang="zh-CN" altLang="en-US" dirty="0"/>
              <a:t>不要求理解😂</a:t>
            </a:r>
          </a:p>
        </p:txBody>
      </p:sp>
    </p:spTree>
    <p:extLst>
      <p:ext uri="{BB962C8B-B14F-4D97-AF65-F5344CB8AC3E}">
        <p14:creationId xmlns:p14="http://schemas.microsoft.com/office/powerpoint/2010/main" val="363404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时钟树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一个简化后的框图：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9630743-AA29-48C4-ADEF-63A321CE8062}"/>
              </a:ext>
            </a:extLst>
          </p:cNvPr>
          <p:cNvSpPr/>
          <p:nvPr/>
        </p:nvSpPr>
        <p:spPr>
          <a:xfrm>
            <a:off x="726971" y="2867487"/>
            <a:ext cx="2556769" cy="1571348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chemeClr val="tx1"/>
                </a:solidFill>
              </a:rPr>
              <a:t>时钟源</a:t>
            </a:r>
            <a:r>
              <a:rPr lang="en-US" altLang="zh-CN" b="1" dirty="0">
                <a:solidFill>
                  <a:schemeClr val="tx1"/>
                </a:solidFill>
              </a:rPr>
              <a:t>:</a:t>
            </a:r>
          </a:p>
          <a:p>
            <a:r>
              <a:rPr lang="zh-CN" altLang="en-US" b="1" dirty="0">
                <a:solidFill>
                  <a:schemeClr val="tx1"/>
                </a:solidFill>
              </a:rPr>
              <a:t>外部高速晶振</a:t>
            </a:r>
            <a:r>
              <a:rPr lang="en-US" altLang="zh-CN" dirty="0">
                <a:solidFill>
                  <a:schemeClr val="tx1"/>
                </a:solidFill>
              </a:rPr>
              <a:t>(4-26MHz)</a:t>
            </a:r>
          </a:p>
          <a:p>
            <a:r>
              <a:rPr lang="zh-CN" altLang="en-US" b="1" dirty="0">
                <a:solidFill>
                  <a:schemeClr val="tx1"/>
                </a:solidFill>
              </a:rPr>
              <a:t>内部高速时钟</a:t>
            </a:r>
            <a:r>
              <a:rPr lang="en-US" altLang="zh-CN" dirty="0">
                <a:solidFill>
                  <a:schemeClr val="tx1"/>
                </a:solidFill>
              </a:rPr>
              <a:t>(8MHz)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二选一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4389C0B-9945-427A-A613-5E9AAAF1E444}"/>
              </a:ext>
            </a:extLst>
          </p:cNvPr>
          <p:cNvSpPr/>
          <p:nvPr/>
        </p:nvSpPr>
        <p:spPr>
          <a:xfrm>
            <a:off x="4847205" y="2867487"/>
            <a:ext cx="2139520" cy="1571348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chemeClr val="tx1"/>
                </a:solidFill>
              </a:rPr>
              <a:t>系统时钟</a:t>
            </a:r>
            <a:endParaRPr lang="en-US" altLang="zh-CN" b="1" dirty="0">
              <a:solidFill>
                <a:schemeClr val="tx1"/>
              </a:solidFill>
            </a:endParaRPr>
          </a:p>
          <a:p>
            <a:r>
              <a:rPr lang="en-US" altLang="zh-CN" b="1" dirty="0">
                <a:solidFill>
                  <a:schemeClr val="tx1"/>
                </a:solidFill>
              </a:rPr>
              <a:t>System Clock: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最大</a:t>
            </a:r>
            <a:r>
              <a:rPr lang="en-US" altLang="zh-CN" dirty="0">
                <a:solidFill>
                  <a:schemeClr val="tx1"/>
                </a:solidFill>
              </a:rPr>
              <a:t>72MHz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AC5B45A-DC5D-4590-A30E-4D7D2BF83DE1}"/>
              </a:ext>
            </a:extLst>
          </p:cNvPr>
          <p:cNvSpPr/>
          <p:nvPr/>
        </p:nvSpPr>
        <p:spPr>
          <a:xfrm>
            <a:off x="8507769" y="2867487"/>
            <a:ext cx="2139520" cy="1571348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chemeClr val="tx1"/>
                </a:solidFill>
              </a:rPr>
              <a:t>外设时钟</a:t>
            </a:r>
            <a:r>
              <a:rPr lang="en-US" altLang="zh-CN" b="1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APB1 </a:t>
            </a:r>
            <a:r>
              <a:rPr lang="zh-CN" altLang="en-US" dirty="0">
                <a:solidFill>
                  <a:schemeClr val="tx1"/>
                </a:solidFill>
              </a:rPr>
              <a:t>最大 </a:t>
            </a:r>
            <a:r>
              <a:rPr lang="en-US" altLang="zh-CN" dirty="0">
                <a:solidFill>
                  <a:schemeClr val="tx1"/>
                </a:solidFill>
              </a:rPr>
              <a:t>36MHz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APB2 </a:t>
            </a:r>
            <a:r>
              <a:rPr lang="zh-CN" altLang="en-US" dirty="0">
                <a:solidFill>
                  <a:schemeClr val="tx1"/>
                </a:solidFill>
              </a:rPr>
              <a:t>最大 </a:t>
            </a:r>
            <a:r>
              <a:rPr lang="en-US" altLang="zh-CN" dirty="0">
                <a:solidFill>
                  <a:schemeClr val="tx1"/>
                </a:solidFill>
              </a:rPr>
              <a:t>72MHz</a:t>
            </a:r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CDA2FBF6-5FE2-4164-9AF8-88626547EFA0}"/>
              </a:ext>
            </a:extLst>
          </p:cNvPr>
          <p:cNvSpPr/>
          <p:nvPr/>
        </p:nvSpPr>
        <p:spPr>
          <a:xfrm>
            <a:off x="3446667" y="3275861"/>
            <a:ext cx="1258737" cy="76347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倍频</a:t>
            </a: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CF09C17E-B978-48D7-B657-FD364436BF73}"/>
              </a:ext>
            </a:extLst>
          </p:cNvPr>
          <p:cNvSpPr/>
          <p:nvPr/>
        </p:nvSpPr>
        <p:spPr>
          <a:xfrm>
            <a:off x="7149652" y="3276055"/>
            <a:ext cx="1258737" cy="76347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分频</a:t>
            </a:r>
          </a:p>
        </p:txBody>
      </p:sp>
    </p:spTree>
    <p:extLst>
      <p:ext uri="{BB962C8B-B14F-4D97-AF65-F5344CB8AC3E}">
        <p14:creationId xmlns:p14="http://schemas.microsoft.com/office/powerpoint/2010/main" val="151634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时钟树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436850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配置完成后：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3E5C312-2AFF-433E-9CEE-813E6D6A0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69791"/>
            <a:ext cx="12192000" cy="468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65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HAL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库函数介绍：延时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427973"/>
            <a:ext cx="948348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altLang="zh-CN" sz="2000" dirty="0" err="1">
                <a:solidFill>
                  <a:sysClr val="windowText" lastClr="000000"/>
                </a:solidFill>
                <a:ea typeface="思源黑体 Light"/>
              </a:rPr>
              <a:t>HAL_Delay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: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延时指定的毫秒数。这个函数会花费指定的时长来执行。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E728336-AF1F-47AE-A2A2-DEDE6E525C2A}"/>
              </a:ext>
            </a:extLst>
          </p:cNvPr>
          <p:cNvSpPr txBox="1"/>
          <p:nvPr/>
        </p:nvSpPr>
        <p:spPr>
          <a:xfrm>
            <a:off x="708080" y="2212759"/>
            <a:ext cx="10957179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This function provides minimum delay (in milliseconds) based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on variable incremented.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@note In the default implementation , </a:t>
            </a:r>
            <a:r>
              <a:rPr lang="en-US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SysTick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timer is the source of time base.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It is used to generate interrupts at regular time intervals where </a:t>
            </a:r>
            <a:r>
              <a:rPr lang="en-US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uwTick</a:t>
            </a:r>
            <a:endParaRPr lang="en-US" altLang="zh-CN" sz="18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is incremented.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@note This function is declared as __weak to be overwritten in case of other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implementations in user file.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Delay specifies the delay time length, in milliseconds.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None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US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__weak </a:t>
            </a:r>
            <a:r>
              <a:rPr lang="en-US" altLang="zh-CN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HAL_Delay</a:t>
            </a:r>
            <a:r>
              <a:rPr lang="en-US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zh-CN" sz="1800" b="1" dirty="0">
                <a:solidFill>
                  <a:srgbClr val="005032"/>
                </a:solidFill>
                <a:latin typeface="Consolas" panose="020B0609020204030204" pitchFamily="49" charset="0"/>
              </a:rPr>
              <a:t>uint32_t</a:t>
            </a:r>
            <a:r>
              <a:rPr lang="en-US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Delay)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2520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实验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3.0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：配置时钟树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实验要求：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使用外部晶振作为时钟源，将系统主频配置在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72MHz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使用阻塞延时函数，让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灯每秒钟亮灭一次。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9683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2CBDBAE-E1B0-46E1-8049-FA34FF52738A}"/>
              </a:ext>
            </a:extLst>
          </p:cNvPr>
          <p:cNvSpPr txBox="1"/>
          <p:nvPr/>
        </p:nvSpPr>
        <p:spPr>
          <a:xfrm>
            <a:off x="708082" y="1618580"/>
            <a:ext cx="6527219" cy="21276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小林的故事（二）</a:t>
            </a:r>
            <a:endParaRPr lang="en-US" altLang="zh-CN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小林毕业后决定去</a:t>
            </a:r>
            <a:r>
              <a:rPr lang="en-US" altLang="zh-CN" dirty="0">
                <a:latin typeface="+mn-ea"/>
              </a:rPr>
              <a:t>DJI</a:t>
            </a:r>
            <a:r>
              <a:rPr lang="zh-CN" altLang="en-US" dirty="0">
                <a:latin typeface="+mn-ea"/>
              </a:rPr>
              <a:t>公司上班</a:t>
            </a:r>
            <a:endParaRPr lang="en-US" altLang="zh-CN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他今天把自己收拾得容光焕发 然后到</a:t>
            </a:r>
            <a:r>
              <a:rPr lang="en-US" altLang="zh-CN" dirty="0">
                <a:latin typeface="+mn-ea"/>
              </a:rPr>
              <a:t>RoboMaster</a:t>
            </a:r>
            <a:r>
              <a:rPr lang="zh-CN" altLang="en-US" dirty="0">
                <a:latin typeface="+mn-ea"/>
              </a:rPr>
              <a:t>部门报道</a:t>
            </a:r>
            <a:endParaRPr lang="en-US" altLang="zh-CN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发现一起来报道的 还有当年</a:t>
            </a:r>
            <a:r>
              <a:rPr lang="en-US" altLang="zh-CN" dirty="0">
                <a:latin typeface="+mn-ea"/>
              </a:rPr>
              <a:t>EAP</a:t>
            </a:r>
            <a:r>
              <a:rPr lang="zh-CN" altLang="en-US" dirty="0">
                <a:latin typeface="+mn-ea"/>
              </a:rPr>
              <a:t>课的同桌小文</a:t>
            </a:r>
            <a:endParaRPr lang="en-US" altLang="zh-CN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他们一起期待着老板会分配什么有趣的工作</a:t>
            </a:r>
            <a:endParaRPr lang="en-US" altLang="zh-CN" dirty="0">
              <a:latin typeface="+mn-ea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39604E2-AB82-47C5-A03C-3F121D2C2BE1}"/>
              </a:ext>
            </a:extLst>
          </p:cNvPr>
          <p:cNvSpPr txBox="1"/>
          <p:nvPr/>
        </p:nvSpPr>
        <p:spPr>
          <a:xfrm>
            <a:off x="708082" y="4434091"/>
            <a:ext cx="6527219" cy="12966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老板说，新员工要锻炼锻炼</a:t>
            </a:r>
            <a:endParaRPr lang="en-US" altLang="zh-CN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你们的工作就是来分装打包我们公司的产品</a:t>
            </a:r>
            <a:endParaRPr lang="en-US" altLang="zh-CN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我们公司的麦克纳姆小胶轮销量很猛 供不应求呢！</a:t>
            </a:r>
            <a:endParaRPr lang="en-US" altLang="zh-CN" dirty="0">
              <a:latin typeface="+mn-ea"/>
            </a:endParaRP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162EF198-C77E-4140-9CF0-7997EBA3C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567" y="1239011"/>
            <a:ext cx="3570925" cy="49229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871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F61CC2B3-D92E-473C-B27E-49FB8F367F30}"/>
              </a:ext>
            </a:extLst>
          </p:cNvPr>
          <p:cNvSpPr/>
          <p:nvPr/>
        </p:nvSpPr>
        <p:spPr>
          <a:xfrm>
            <a:off x="5602928" y="2956262"/>
            <a:ext cx="1015022" cy="7279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一盒里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装</a:t>
            </a: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16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个</a:t>
            </a:r>
          </a:p>
        </p:txBody>
      </p:sp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老板安排二位来到麦克纳姆小胶轮的生产线：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2" name="笑脸 1">
            <a:extLst>
              <a:ext uri="{FF2B5EF4-FFF2-40B4-BE49-F238E27FC236}">
                <a16:creationId xmlns:a16="http://schemas.microsoft.com/office/drawing/2014/main" id="{6131818A-0A17-4824-92ED-75D68A2312DD}"/>
              </a:ext>
            </a:extLst>
          </p:cNvPr>
          <p:cNvSpPr/>
          <p:nvPr/>
        </p:nvSpPr>
        <p:spPr>
          <a:xfrm>
            <a:off x="7238262" y="2370337"/>
            <a:ext cx="1899821" cy="1899821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2CF4E79F-CC5D-4970-A5F6-38FB40710AC6}"/>
              </a:ext>
            </a:extLst>
          </p:cNvPr>
          <p:cNvSpPr/>
          <p:nvPr/>
        </p:nvSpPr>
        <p:spPr>
          <a:xfrm>
            <a:off x="3090907" y="2370337"/>
            <a:ext cx="1899821" cy="1899821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763691F-25D3-4C47-8ABF-DFB8A980623F}"/>
              </a:ext>
            </a:extLst>
          </p:cNvPr>
          <p:cNvSpPr txBox="1"/>
          <p:nvPr/>
        </p:nvSpPr>
        <p:spPr>
          <a:xfrm>
            <a:off x="3677575" y="4353587"/>
            <a:ext cx="681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小林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02DEC79-E325-4CC2-B488-AE0E8F7B571B}"/>
              </a:ext>
            </a:extLst>
          </p:cNvPr>
          <p:cNvSpPr txBox="1"/>
          <p:nvPr/>
        </p:nvSpPr>
        <p:spPr>
          <a:xfrm>
            <a:off x="7675116" y="4326952"/>
            <a:ext cx="1026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小文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A332C3FF-73D6-4861-A927-A9FB71F6B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30" y="2544058"/>
            <a:ext cx="1706317" cy="1726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箭头: 右 14">
            <a:extLst>
              <a:ext uri="{FF2B5EF4-FFF2-40B4-BE49-F238E27FC236}">
                <a16:creationId xmlns:a16="http://schemas.microsoft.com/office/drawing/2014/main" id="{393B5E4E-6883-4A5B-9DC7-52286D266470}"/>
              </a:ext>
            </a:extLst>
          </p:cNvPr>
          <p:cNvSpPr/>
          <p:nvPr/>
        </p:nvSpPr>
        <p:spPr>
          <a:xfrm>
            <a:off x="2472886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8D7B5370-7535-4422-9584-C8B0ADBE7B1E}"/>
              </a:ext>
            </a:extLst>
          </p:cNvPr>
          <p:cNvSpPr/>
          <p:nvPr/>
        </p:nvSpPr>
        <p:spPr>
          <a:xfrm>
            <a:off x="5049791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E568843-ED92-4A62-9CF6-1C53462C2AAC}"/>
              </a:ext>
            </a:extLst>
          </p:cNvPr>
          <p:cNvSpPr txBox="1"/>
          <p:nvPr/>
        </p:nvSpPr>
        <p:spPr>
          <a:xfrm>
            <a:off x="483306" y="4326952"/>
            <a:ext cx="20543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刚生产好的小胶轮</a:t>
            </a:r>
            <a:endParaRPr lang="en-US" altLang="zh-CN" dirty="0"/>
          </a:p>
          <a:p>
            <a:pPr algn="ctr"/>
            <a:r>
              <a:rPr lang="zh-CN" altLang="en-US" dirty="0"/>
              <a:t>一秒钟出来</a:t>
            </a:r>
            <a:r>
              <a:rPr lang="en-US" altLang="zh-CN" dirty="0"/>
              <a:t>1</a:t>
            </a:r>
            <a:r>
              <a:rPr lang="zh-CN" altLang="en-US" dirty="0"/>
              <a:t>个</a:t>
            </a:r>
            <a:endParaRPr lang="en-US" altLang="zh-CN" dirty="0"/>
          </a:p>
          <a:p>
            <a:pPr algn="ctr"/>
            <a:r>
              <a:rPr lang="zh-CN" altLang="en-US" dirty="0"/>
              <a:t>一小时</a:t>
            </a:r>
            <a:r>
              <a:rPr lang="en-US" altLang="zh-CN" dirty="0"/>
              <a:t>3600</a:t>
            </a:r>
            <a:r>
              <a:rPr lang="zh-CN" altLang="en-US" dirty="0"/>
              <a:t>个</a:t>
            </a:r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9EECBB6F-51B9-4777-B0EE-A5EA4200A136}"/>
              </a:ext>
            </a:extLst>
          </p:cNvPr>
          <p:cNvSpPr/>
          <p:nvPr/>
        </p:nvSpPr>
        <p:spPr>
          <a:xfrm>
            <a:off x="6678730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12C5B4D-6A2E-42C6-ACAA-3308AC46ACBA}"/>
              </a:ext>
            </a:extLst>
          </p:cNvPr>
          <p:cNvSpPr/>
          <p:nvPr/>
        </p:nvSpPr>
        <p:spPr>
          <a:xfrm>
            <a:off x="9740613" y="2436917"/>
            <a:ext cx="1645004" cy="17666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一箱里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装</a:t>
            </a: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30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盒</a:t>
            </a:r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B4F2B75C-7D6B-460F-8E28-17975979AF41}"/>
              </a:ext>
            </a:extLst>
          </p:cNvPr>
          <p:cNvSpPr/>
          <p:nvPr/>
        </p:nvSpPr>
        <p:spPr>
          <a:xfrm>
            <a:off x="9159582" y="3047261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0C30E35-D0C9-4799-A3FF-BE30D79EAD1B}"/>
              </a:ext>
            </a:extLst>
          </p:cNvPr>
          <p:cNvSpPr txBox="1"/>
          <p:nvPr/>
        </p:nvSpPr>
        <p:spPr>
          <a:xfrm>
            <a:off x="5662862" y="3673529"/>
            <a:ext cx="955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小盒子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56A5441-5DAD-4120-BBEC-576D04E4841B}"/>
              </a:ext>
            </a:extLst>
          </p:cNvPr>
          <p:cNvSpPr txBox="1"/>
          <p:nvPr/>
        </p:nvSpPr>
        <p:spPr>
          <a:xfrm>
            <a:off x="10109452" y="4214656"/>
            <a:ext cx="955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大箱子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AAC23AB-28BB-4A30-8715-17BB59F98424}"/>
              </a:ext>
            </a:extLst>
          </p:cNvPr>
          <p:cNvSpPr txBox="1"/>
          <p:nvPr/>
        </p:nvSpPr>
        <p:spPr>
          <a:xfrm>
            <a:off x="2752652" y="4980817"/>
            <a:ext cx="7013106" cy="17121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四、应用题（</a:t>
            </a:r>
            <a:r>
              <a:rPr lang="en-US" altLang="zh-CN" b="1" dirty="0">
                <a:latin typeface="+mn-ea"/>
              </a:rPr>
              <a:t>10</a:t>
            </a:r>
            <a:r>
              <a:rPr lang="zh-CN" altLang="en-US" b="1" dirty="0">
                <a:latin typeface="+mn-ea"/>
              </a:rPr>
              <a:t>分）</a:t>
            </a:r>
            <a:endParaRPr lang="en-US" altLang="zh-CN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+mn-ea"/>
              </a:rPr>
              <a:t>阅读上述图文，回答以下问题：</a:t>
            </a:r>
            <a:endParaRPr lang="en-US" altLang="zh-CN" dirty="0">
              <a:latin typeface="+mn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>
                <a:latin typeface="+mn-ea"/>
              </a:rPr>
              <a:t>小林每小时能生产出多少个小盒子？每个小盒子要多久？（</a:t>
            </a:r>
            <a:r>
              <a:rPr lang="en-US" altLang="zh-CN" dirty="0">
                <a:latin typeface="+mn-ea"/>
              </a:rPr>
              <a:t>4</a:t>
            </a:r>
            <a:r>
              <a:rPr lang="zh-CN" altLang="en-US" dirty="0">
                <a:latin typeface="+mn-ea"/>
              </a:rPr>
              <a:t>分）</a:t>
            </a:r>
            <a:endParaRPr lang="en-US" altLang="zh-CN" dirty="0">
              <a:latin typeface="+mn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>
                <a:latin typeface="+mn-ea"/>
              </a:rPr>
              <a:t>小文每小时能生产出多少个大箱子？每个大箱子要多久？（</a:t>
            </a:r>
            <a:r>
              <a:rPr lang="en-US" altLang="zh-CN" dirty="0">
                <a:latin typeface="+mn-ea"/>
              </a:rPr>
              <a:t>6</a:t>
            </a:r>
            <a:r>
              <a:rPr lang="zh-CN" altLang="en-US" dirty="0">
                <a:latin typeface="+mn-ea"/>
              </a:rPr>
              <a:t>分）</a:t>
            </a:r>
            <a:endParaRPr lang="en-US" altLang="zh-CN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06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F61CC2B3-D92E-473C-B27E-49FB8F367F30}"/>
              </a:ext>
            </a:extLst>
          </p:cNvPr>
          <p:cNvSpPr/>
          <p:nvPr/>
        </p:nvSpPr>
        <p:spPr>
          <a:xfrm>
            <a:off x="5602928" y="2956262"/>
            <a:ext cx="1015022" cy="7279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频率为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72M / a</a:t>
            </a:r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来看看定时器内部是如何工作的：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2" name="笑脸 1">
            <a:extLst>
              <a:ext uri="{FF2B5EF4-FFF2-40B4-BE49-F238E27FC236}">
                <a16:creationId xmlns:a16="http://schemas.microsoft.com/office/drawing/2014/main" id="{6131818A-0A17-4824-92ED-75D68A2312DD}"/>
              </a:ext>
            </a:extLst>
          </p:cNvPr>
          <p:cNvSpPr/>
          <p:nvPr/>
        </p:nvSpPr>
        <p:spPr>
          <a:xfrm>
            <a:off x="7238262" y="2370337"/>
            <a:ext cx="1899821" cy="1899821"/>
          </a:xfrm>
          <a:prstGeom prst="smileyFace">
            <a:avLst>
              <a:gd name="adj" fmla="val 91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2CF4E79F-CC5D-4970-A5F6-38FB40710AC6}"/>
              </a:ext>
            </a:extLst>
          </p:cNvPr>
          <p:cNvSpPr/>
          <p:nvPr/>
        </p:nvSpPr>
        <p:spPr>
          <a:xfrm>
            <a:off x="3090907" y="2370337"/>
            <a:ext cx="1899821" cy="1899821"/>
          </a:xfrm>
          <a:prstGeom prst="smileyFace">
            <a:avLst>
              <a:gd name="adj" fmla="val -465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763691F-25D3-4C47-8ABF-DFB8A980623F}"/>
              </a:ext>
            </a:extLst>
          </p:cNvPr>
          <p:cNvSpPr txBox="1"/>
          <p:nvPr/>
        </p:nvSpPr>
        <p:spPr>
          <a:xfrm>
            <a:off x="3237439" y="4345774"/>
            <a:ext cx="18998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小林：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预分频器</a:t>
            </a:r>
            <a:endParaRPr lang="en-US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系数为 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02DEC79-E325-4CC2-B488-AE0E8F7B571B}"/>
              </a:ext>
            </a:extLst>
          </p:cNvPr>
          <p:cNvSpPr txBox="1"/>
          <p:nvPr/>
        </p:nvSpPr>
        <p:spPr>
          <a:xfrm>
            <a:off x="7496606" y="4326277"/>
            <a:ext cx="1817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小文：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计数器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系数为 </a:t>
            </a: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b</a:t>
            </a:r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393B5E4E-6883-4A5B-9DC7-52286D266470}"/>
              </a:ext>
            </a:extLst>
          </p:cNvPr>
          <p:cNvSpPr/>
          <p:nvPr/>
        </p:nvSpPr>
        <p:spPr>
          <a:xfrm>
            <a:off x="2472886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8D7B5370-7535-4422-9584-C8B0ADBE7B1E}"/>
              </a:ext>
            </a:extLst>
          </p:cNvPr>
          <p:cNvSpPr/>
          <p:nvPr/>
        </p:nvSpPr>
        <p:spPr>
          <a:xfrm>
            <a:off x="5049791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E568843-ED92-4A62-9CF6-1C53462C2AAC}"/>
              </a:ext>
            </a:extLst>
          </p:cNvPr>
          <p:cNvSpPr txBox="1"/>
          <p:nvPr/>
        </p:nvSpPr>
        <p:spPr>
          <a:xfrm>
            <a:off x="246774" y="4394852"/>
            <a:ext cx="25058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输入定时器的时钟信号</a:t>
            </a:r>
            <a:endParaRPr lang="en-US" altLang="zh-CN" dirty="0"/>
          </a:p>
          <a:p>
            <a:pPr algn="ctr"/>
            <a:r>
              <a:rPr lang="zh-CN" altLang="en-US" dirty="0"/>
              <a:t>频率为</a:t>
            </a:r>
            <a:r>
              <a:rPr lang="en-US" altLang="zh-CN" dirty="0"/>
              <a:t>72MHz</a:t>
            </a:r>
            <a:endParaRPr lang="zh-CN" altLang="en-US" dirty="0"/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9EECBB6F-51B9-4777-B0EE-A5EA4200A136}"/>
              </a:ext>
            </a:extLst>
          </p:cNvPr>
          <p:cNvSpPr/>
          <p:nvPr/>
        </p:nvSpPr>
        <p:spPr>
          <a:xfrm>
            <a:off x="6678730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12C5B4D-6A2E-42C6-ACAA-3308AC46ACBA}"/>
              </a:ext>
            </a:extLst>
          </p:cNvPr>
          <p:cNvSpPr/>
          <p:nvPr/>
        </p:nvSpPr>
        <p:spPr>
          <a:xfrm>
            <a:off x="9740613" y="2436917"/>
            <a:ext cx="1645004" cy="17666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频率为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72M / a / b</a:t>
            </a:r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B4F2B75C-7D6B-460F-8E28-17975979AF41}"/>
              </a:ext>
            </a:extLst>
          </p:cNvPr>
          <p:cNvSpPr/>
          <p:nvPr/>
        </p:nvSpPr>
        <p:spPr>
          <a:xfrm>
            <a:off x="9159582" y="3047261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0C30E35-D0C9-4799-A3FF-BE30D79EAD1B}"/>
              </a:ext>
            </a:extLst>
          </p:cNvPr>
          <p:cNvSpPr txBox="1"/>
          <p:nvPr/>
        </p:nvSpPr>
        <p:spPr>
          <a:xfrm>
            <a:off x="5452034" y="3684230"/>
            <a:ext cx="13831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预分频后</a:t>
            </a:r>
            <a:endParaRPr lang="en-US" altLang="zh-CN" dirty="0"/>
          </a:p>
          <a:p>
            <a:pPr algn="ctr"/>
            <a:r>
              <a:rPr lang="zh-CN" altLang="en-US" dirty="0"/>
              <a:t>的时钟信号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56A5441-5DAD-4120-BBEC-576D04E4841B}"/>
              </a:ext>
            </a:extLst>
          </p:cNvPr>
          <p:cNvSpPr txBox="1"/>
          <p:nvPr/>
        </p:nvSpPr>
        <p:spPr>
          <a:xfrm>
            <a:off x="9942832" y="4216888"/>
            <a:ext cx="12405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达到定时的目的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8AAC23AB-28BB-4A30-8715-17BB59F98424}"/>
                  </a:ext>
                </a:extLst>
              </p:cNvPr>
              <p:cNvSpPr txBox="1"/>
              <p:nvPr/>
            </p:nvSpPr>
            <p:spPr>
              <a:xfrm>
                <a:off x="2752652" y="4980817"/>
                <a:ext cx="7013106" cy="17121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b="1" dirty="0">
                    <a:latin typeface="+mn-ea"/>
                  </a:rPr>
                  <a:t>四、应用题（</a:t>
                </a:r>
                <a:r>
                  <a:rPr lang="en-US" altLang="zh-CN" b="1" dirty="0">
                    <a:latin typeface="+mn-ea"/>
                  </a:rPr>
                  <a:t>20</a:t>
                </a:r>
                <a:r>
                  <a:rPr lang="zh-CN" altLang="en-US" b="1" dirty="0">
                    <a:latin typeface="+mn-ea"/>
                  </a:rPr>
                  <a:t>分）</a:t>
                </a:r>
                <a:endParaRPr lang="en-US" altLang="zh-CN" b="1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latin typeface="+mn-ea"/>
                  </a:rPr>
                  <a:t>阅读上述图文，假设 </a:t>
                </a:r>
                <a14:m>
                  <m:oMath xmlns:m="http://schemas.openxmlformats.org/officeDocument/2006/math">
                    <m:r>
                      <a:rPr lang="en-US" altLang="zh-CN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𝟕𝟐𝟎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zh-CN" altLang="en-US" b="1" dirty="0">
                    <a:latin typeface="+mn-ea"/>
                  </a:rPr>
                  <a:t> </a:t>
                </a:r>
                <a:r>
                  <a:rPr lang="zh-CN" altLang="en-US" dirty="0">
                    <a:latin typeface="+mn-ea"/>
                  </a:rPr>
                  <a:t>，回答以下问题：</a:t>
                </a:r>
                <a:endParaRPr lang="en-US" altLang="zh-CN" dirty="0">
                  <a:latin typeface="+mn-ea"/>
                </a:endParaRP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zh-CN" altLang="en-US" dirty="0">
                    <a:latin typeface="+mn-ea"/>
                  </a:rPr>
                  <a:t>小林输出的时钟信号频率是多少？周期是多久？（</a:t>
                </a:r>
                <a:r>
                  <a:rPr lang="en-US" altLang="zh-CN" dirty="0">
                    <a:latin typeface="+mn-ea"/>
                  </a:rPr>
                  <a:t>8</a:t>
                </a:r>
                <a:r>
                  <a:rPr lang="zh-CN" altLang="en-US" dirty="0">
                    <a:latin typeface="+mn-ea"/>
                  </a:rPr>
                  <a:t>分）</a:t>
                </a:r>
                <a:endParaRPr lang="en-US" altLang="zh-CN" dirty="0">
                  <a:latin typeface="+mn-ea"/>
                </a:endParaRP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zh-CN" altLang="en-US" dirty="0">
                    <a:latin typeface="+mn-ea"/>
                  </a:rPr>
                  <a:t>小文输出的时钟信号频率是多少？周期是多久？（</a:t>
                </a:r>
                <a:r>
                  <a:rPr lang="en-US" altLang="zh-CN" dirty="0">
                    <a:latin typeface="+mn-ea"/>
                  </a:rPr>
                  <a:t>12</a:t>
                </a:r>
                <a:r>
                  <a:rPr lang="zh-CN" altLang="en-US" dirty="0">
                    <a:latin typeface="+mn-ea"/>
                  </a:rPr>
                  <a:t>分）</a:t>
                </a:r>
                <a:endParaRPr lang="en-US" altLang="zh-CN" dirty="0">
                  <a:latin typeface="+mn-ea"/>
                </a:endParaRPr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8AAC23AB-28BB-4A30-8715-17BB59F98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652" y="4980817"/>
                <a:ext cx="7013106" cy="1712135"/>
              </a:xfrm>
              <a:prstGeom prst="rect">
                <a:avLst/>
              </a:prstGeom>
              <a:blipFill>
                <a:blip r:embed="rId4"/>
                <a:stretch>
                  <a:fillRect l="-783" b="-4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">
            <a:extLst>
              <a:ext uri="{FF2B5EF4-FFF2-40B4-BE49-F238E27FC236}">
                <a16:creationId xmlns:a16="http://schemas.microsoft.com/office/drawing/2014/main" id="{537C7A43-E16C-4677-B1A0-2575382D5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61" y="2660983"/>
            <a:ext cx="1899821" cy="169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69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F61CC2B3-D92E-473C-B27E-49FB8F367F30}"/>
              </a:ext>
            </a:extLst>
          </p:cNvPr>
          <p:cNvSpPr/>
          <p:nvPr/>
        </p:nvSpPr>
        <p:spPr>
          <a:xfrm>
            <a:off x="5602928" y="2698810"/>
            <a:ext cx="1015022" cy="7279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频率为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72M / a</a:t>
            </a:r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现在你来当老板！安排工作！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2" name="笑脸 1">
            <a:extLst>
              <a:ext uri="{FF2B5EF4-FFF2-40B4-BE49-F238E27FC236}">
                <a16:creationId xmlns:a16="http://schemas.microsoft.com/office/drawing/2014/main" id="{6131818A-0A17-4824-92ED-75D68A2312DD}"/>
              </a:ext>
            </a:extLst>
          </p:cNvPr>
          <p:cNvSpPr/>
          <p:nvPr/>
        </p:nvSpPr>
        <p:spPr>
          <a:xfrm>
            <a:off x="7238262" y="2112885"/>
            <a:ext cx="1899821" cy="1899821"/>
          </a:xfrm>
          <a:prstGeom prst="smileyFace">
            <a:avLst>
              <a:gd name="adj" fmla="val 91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2CF4E79F-CC5D-4970-A5F6-38FB40710AC6}"/>
              </a:ext>
            </a:extLst>
          </p:cNvPr>
          <p:cNvSpPr/>
          <p:nvPr/>
        </p:nvSpPr>
        <p:spPr>
          <a:xfrm>
            <a:off x="3090907" y="2112885"/>
            <a:ext cx="1899821" cy="1899821"/>
          </a:xfrm>
          <a:prstGeom prst="smileyFace">
            <a:avLst>
              <a:gd name="adj" fmla="val -465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763691F-25D3-4C47-8ABF-DFB8A980623F}"/>
              </a:ext>
            </a:extLst>
          </p:cNvPr>
          <p:cNvSpPr txBox="1"/>
          <p:nvPr/>
        </p:nvSpPr>
        <p:spPr>
          <a:xfrm>
            <a:off x="3237439" y="4088322"/>
            <a:ext cx="18998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小林：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预分频器</a:t>
            </a:r>
            <a:endParaRPr lang="en-US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系数为 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02DEC79-E325-4CC2-B488-AE0E8F7B571B}"/>
              </a:ext>
            </a:extLst>
          </p:cNvPr>
          <p:cNvSpPr txBox="1"/>
          <p:nvPr/>
        </p:nvSpPr>
        <p:spPr>
          <a:xfrm>
            <a:off x="7496606" y="4068825"/>
            <a:ext cx="18174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小文：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计数器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系数为 </a:t>
            </a: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b</a:t>
            </a:r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393B5E4E-6883-4A5B-9DC7-52286D266470}"/>
              </a:ext>
            </a:extLst>
          </p:cNvPr>
          <p:cNvSpPr/>
          <p:nvPr/>
        </p:nvSpPr>
        <p:spPr>
          <a:xfrm>
            <a:off x="2472886" y="2831975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8D7B5370-7535-4422-9584-C8B0ADBE7B1E}"/>
              </a:ext>
            </a:extLst>
          </p:cNvPr>
          <p:cNvSpPr/>
          <p:nvPr/>
        </p:nvSpPr>
        <p:spPr>
          <a:xfrm>
            <a:off x="5049791" y="2831975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E568843-ED92-4A62-9CF6-1C53462C2AAC}"/>
              </a:ext>
            </a:extLst>
          </p:cNvPr>
          <p:cNvSpPr txBox="1"/>
          <p:nvPr/>
        </p:nvSpPr>
        <p:spPr>
          <a:xfrm>
            <a:off x="246774" y="4137400"/>
            <a:ext cx="25058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输入定时器的时钟信号</a:t>
            </a:r>
            <a:endParaRPr lang="en-US" altLang="zh-CN" dirty="0"/>
          </a:p>
          <a:p>
            <a:pPr algn="ctr"/>
            <a:r>
              <a:rPr lang="zh-CN" altLang="en-US" dirty="0"/>
              <a:t>频率为</a:t>
            </a:r>
            <a:r>
              <a:rPr lang="en-US" altLang="zh-CN" dirty="0"/>
              <a:t>72MHz</a:t>
            </a:r>
            <a:endParaRPr lang="zh-CN" altLang="en-US" dirty="0"/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9EECBB6F-51B9-4777-B0EE-A5EA4200A136}"/>
              </a:ext>
            </a:extLst>
          </p:cNvPr>
          <p:cNvSpPr/>
          <p:nvPr/>
        </p:nvSpPr>
        <p:spPr>
          <a:xfrm>
            <a:off x="6678730" y="2831975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12C5B4D-6A2E-42C6-ACAA-3308AC46ACBA}"/>
              </a:ext>
            </a:extLst>
          </p:cNvPr>
          <p:cNvSpPr/>
          <p:nvPr/>
        </p:nvSpPr>
        <p:spPr>
          <a:xfrm>
            <a:off x="9740613" y="2179465"/>
            <a:ext cx="1645004" cy="17666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频率为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72M / a / b</a:t>
            </a:r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B4F2B75C-7D6B-460F-8E28-17975979AF41}"/>
              </a:ext>
            </a:extLst>
          </p:cNvPr>
          <p:cNvSpPr/>
          <p:nvPr/>
        </p:nvSpPr>
        <p:spPr>
          <a:xfrm>
            <a:off x="9159582" y="2789809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0C30E35-D0C9-4799-A3FF-BE30D79EAD1B}"/>
              </a:ext>
            </a:extLst>
          </p:cNvPr>
          <p:cNvSpPr txBox="1"/>
          <p:nvPr/>
        </p:nvSpPr>
        <p:spPr>
          <a:xfrm>
            <a:off x="5452034" y="3426778"/>
            <a:ext cx="13831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预分频后</a:t>
            </a:r>
            <a:endParaRPr lang="en-US" altLang="zh-CN" dirty="0"/>
          </a:p>
          <a:p>
            <a:pPr algn="ctr"/>
            <a:r>
              <a:rPr lang="zh-CN" altLang="en-US" dirty="0"/>
              <a:t>的时钟信号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56A5441-5DAD-4120-BBEC-576D04E4841B}"/>
              </a:ext>
            </a:extLst>
          </p:cNvPr>
          <p:cNvSpPr txBox="1"/>
          <p:nvPr/>
        </p:nvSpPr>
        <p:spPr>
          <a:xfrm>
            <a:off x="9942832" y="3959436"/>
            <a:ext cx="12405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达到定时的目的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537C7A43-E16C-4677-B1A0-2575382D5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61" y="2403531"/>
            <a:ext cx="1899821" cy="169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内容占位符 2">
                <a:extLst>
                  <a:ext uri="{FF2B5EF4-FFF2-40B4-BE49-F238E27FC236}">
                    <a16:creationId xmlns:a16="http://schemas.microsoft.com/office/drawing/2014/main" id="{C91BE5E7-2B40-4EAC-9A52-78B8113E64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8080" y="5122554"/>
                <a:ext cx="7139780" cy="166886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思源黑体 Light"/>
                      </a:rPr>
                      <m:t>𝑎</m:t>
                    </m:r>
                  </m:oMath>
                </a14:m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 和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思源黑体 Light"/>
                      </a:rPr>
                      <m:t>𝑏</m:t>
                    </m:r>
                  </m:oMath>
                </a14:m>
                <a:r>
                  <a:rPr lang="en-US" altLang="zh-CN" sz="2000" dirty="0">
                    <a:solidFill>
                      <a:sysClr val="windowText" lastClr="000000"/>
                    </a:solidFill>
                    <a:ea typeface="思源黑体 Light"/>
                  </a:rPr>
                  <a:t> 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两个系数都是大于等于</a:t>
                </a:r>
                <a:r>
                  <a:rPr lang="en-US" altLang="zh-CN" sz="2000" dirty="0">
                    <a:solidFill>
                      <a:sysClr val="windowText" lastClr="000000"/>
                    </a:solidFill>
                    <a:ea typeface="思源黑体 Light"/>
                  </a:rPr>
                  <a:t>1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，小于等于</a:t>
                </a:r>
                <a:r>
                  <a:rPr lang="en-US" altLang="zh-CN" sz="2000" dirty="0">
                    <a:solidFill>
                      <a:sysClr val="windowText" lastClr="000000"/>
                    </a:solidFill>
                    <a:ea typeface="思源黑体 Light"/>
                  </a:rPr>
                  <a:t>65536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的整数。</a:t>
                </a:r>
                <a:endParaRPr lang="en-US" altLang="zh-CN" sz="2000" dirty="0">
                  <a:solidFill>
                    <a:sysClr val="windowText" lastClr="000000"/>
                  </a:solidFill>
                  <a:ea typeface="思源黑体 Light"/>
                </a:endParaRPr>
              </a:p>
              <a:p>
                <a:pPr marL="0" lvl="0" indent="0">
                  <a:buNone/>
                  <a:defRPr/>
                </a:pP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现在希望计数器小文可以每秒钟生成</a:t>
                </a:r>
                <a:r>
                  <a:rPr lang="en-US" altLang="zh-CN" sz="2000" dirty="0">
                    <a:solidFill>
                      <a:sysClr val="windowText" lastClr="000000"/>
                    </a:solidFill>
                    <a:ea typeface="思源黑体 Light"/>
                  </a:rPr>
                  <a:t>10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个信号，</a:t>
                </a:r>
                <a:endParaRPr lang="en-US" altLang="zh-CN" sz="2000" dirty="0">
                  <a:solidFill>
                    <a:sysClr val="windowText" lastClr="000000"/>
                  </a:solidFill>
                  <a:ea typeface="思源黑体 Light"/>
                </a:endParaRPr>
              </a:p>
              <a:p>
                <a:pPr marL="0" lvl="0" indent="0">
                  <a:buNone/>
                  <a:defRPr/>
                </a:pP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请你来决定如何设定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思源黑体 Light"/>
                      </a:rPr>
                      <m:t>𝑎</m:t>
                    </m:r>
                  </m:oMath>
                </a14:m>
                <a:r>
                  <a:rPr lang="en-US" altLang="zh-CN" sz="2000" dirty="0">
                    <a:solidFill>
                      <a:sysClr val="windowText" lastClr="000000"/>
                    </a:solidFill>
                    <a:ea typeface="思源黑体 Light"/>
                  </a:rPr>
                  <a:t> 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和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思源黑体 Light"/>
                      </a:rPr>
                      <m:t>𝑏</m:t>
                    </m:r>
                  </m:oMath>
                </a14:m>
                <a:r>
                  <a:rPr lang="en-US" altLang="zh-CN" sz="2000" dirty="0">
                    <a:solidFill>
                      <a:sysClr val="windowText" lastClr="000000"/>
                    </a:solidFill>
                    <a:ea typeface="思源黑体 Light"/>
                  </a:rPr>
                  <a:t> 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的值！</a:t>
                </a:r>
                <a:endParaRPr lang="en-US" altLang="zh-CN" sz="2000" dirty="0">
                  <a:solidFill>
                    <a:sysClr val="windowText" lastClr="000000"/>
                  </a:solidFill>
                  <a:ea typeface="思源黑体 Light"/>
                </a:endParaRPr>
              </a:p>
            </p:txBody>
          </p:sp>
        </mc:Choice>
        <mc:Fallback xmlns="">
          <p:sp>
            <p:nvSpPr>
              <p:cNvPr id="26" name="内容占位符 2">
                <a:extLst>
                  <a:ext uri="{FF2B5EF4-FFF2-40B4-BE49-F238E27FC236}">
                    <a16:creationId xmlns:a16="http://schemas.microsoft.com/office/drawing/2014/main" id="{C91BE5E7-2B40-4EAC-9A52-78B8113E6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80" y="5122554"/>
                <a:ext cx="7139780" cy="1668864"/>
              </a:xfrm>
              <a:prstGeom prst="rect">
                <a:avLst/>
              </a:prstGeom>
              <a:blipFill>
                <a:blip r:embed="rId5"/>
                <a:stretch>
                  <a:fillRect l="-854" t="-21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52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定时器：库函数介绍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427973"/>
            <a:ext cx="948348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GB" altLang="zh-CN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HAL_TIM_Base_Start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: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让指定的定时器开始工作！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indent="0">
              <a:buNone/>
              <a:defRPr/>
            </a:pPr>
            <a:r>
              <a:rPr lang="en-GB" altLang="zh-CN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HAL_TIM_Base_Start_IT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: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让指定的定时器开始工作在中断模式。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indent="0">
              <a:buNone/>
              <a:defRPr/>
            </a:pPr>
            <a:r>
              <a:rPr lang="zh-CN" altLang="en-US" sz="2000" b="1" dirty="0">
                <a:solidFill>
                  <a:sysClr val="windowText" lastClr="000000"/>
                </a:solidFill>
                <a:ea typeface="思源黑体 Light"/>
              </a:rPr>
              <a:t>根据需要二选一！</a:t>
            </a:r>
            <a:endParaRPr lang="en-US" altLang="zh-CN" sz="2000" b="1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E728336-AF1F-47AE-A2A2-DEDE6E525C2A}"/>
              </a:ext>
            </a:extLst>
          </p:cNvPr>
          <p:cNvSpPr txBox="1"/>
          <p:nvPr/>
        </p:nvSpPr>
        <p:spPr>
          <a:xfrm>
            <a:off x="708080" y="2798538"/>
            <a:ext cx="1095717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 Starts the TIM Base generation.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</a:t>
            </a:r>
            <a:r>
              <a:rPr lang="en-GB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TIM Base handle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HAL status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HAL_StatusTypeDef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HAL_TIM_Base_Start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TIM_HandleTypeDef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zh-CN" altLang="en-US" sz="1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ACDD32B-9C86-43FC-881A-6AD062784629}"/>
              </a:ext>
            </a:extLst>
          </p:cNvPr>
          <p:cNvSpPr txBox="1"/>
          <p:nvPr/>
        </p:nvSpPr>
        <p:spPr>
          <a:xfrm>
            <a:off x="708080" y="4726997"/>
            <a:ext cx="1095717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 Starts the TIM Base generation in interrupt mode.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</a:t>
            </a:r>
            <a:r>
              <a:rPr lang="en-GB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TIM Base handle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HAL status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HAL_StatusTypeDef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HAL_TIM_Base_Start_IT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TIM_HandleTypeDef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3041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79" y="701892"/>
            <a:ext cx="8482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上节回顾 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—— 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何为上拉？何为下拉？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763579"/>
            <a:ext cx="9081339" cy="6717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GPIO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上拉或下拉会影响该引脚悬空时读取到的默认输入状态。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EF870074-7A3D-46EA-A172-2E060F7C08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7807" t="20695" r="34387" b="60972"/>
          <a:stretch/>
        </p:blipFill>
        <p:spPr>
          <a:xfrm>
            <a:off x="567530" y="2099434"/>
            <a:ext cx="11056940" cy="37909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F9ABE98-E239-4C9A-BE48-D68EDB1D4A74}"/>
              </a:ext>
            </a:extLst>
          </p:cNvPr>
          <p:cNvSpPr txBox="1"/>
          <p:nvPr/>
        </p:nvSpPr>
        <p:spPr>
          <a:xfrm>
            <a:off x="1070029" y="55431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/>
              <a:t>既不上拉也不下拉：</a:t>
            </a:r>
            <a:endParaRPr lang="en-US" altLang="zh-CN" sz="1600" b="1" dirty="0"/>
          </a:p>
          <a:p>
            <a:r>
              <a:rPr lang="zh-CN" altLang="en-US" sz="1600" dirty="0"/>
              <a:t>当引脚没有连接时，</a:t>
            </a:r>
            <a:endParaRPr lang="en-US" altLang="zh-CN" sz="1600" dirty="0"/>
          </a:p>
          <a:p>
            <a:r>
              <a:rPr lang="zh-CN" altLang="en-US" sz="1600" dirty="0"/>
              <a:t>读取的电平飘忽不定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27343E8-DEFE-4DD2-9DCB-FBAF4F78DA2A}"/>
              </a:ext>
            </a:extLst>
          </p:cNvPr>
          <p:cNvSpPr txBox="1"/>
          <p:nvPr/>
        </p:nvSpPr>
        <p:spPr>
          <a:xfrm>
            <a:off x="4233140" y="5543100"/>
            <a:ext cx="285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/>
              <a:t>上拉：</a:t>
            </a:r>
            <a:endParaRPr lang="en-US" altLang="zh-CN" sz="1600" b="1" dirty="0"/>
          </a:p>
          <a:p>
            <a:r>
              <a:rPr lang="zh-CN" altLang="en-US" sz="1600" dirty="0"/>
              <a:t>通过上拉电阻连接至高电平</a:t>
            </a:r>
            <a:endParaRPr lang="en-US" altLang="zh-CN" sz="1600" dirty="0"/>
          </a:p>
          <a:p>
            <a:r>
              <a:rPr lang="zh-CN" altLang="en-US" sz="1600" dirty="0"/>
              <a:t>没有连接时默认输入为高电平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877DDE0-3A08-405F-91CB-94FC4473BE3E}"/>
              </a:ext>
            </a:extLst>
          </p:cNvPr>
          <p:cNvSpPr txBox="1"/>
          <p:nvPr/>
        </p:nvSpPr>
        <p:spPr>
          <a:xfrm>
            <a:off x="8101742" y="5543100"/>
            <a:ext cx="2953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/>
              <a:t>下拉：</a:t>
            </a:r>
            <a:endParaRPr lang="en-US" altLang="zh-CN" sz="1600" b="1" dirty="0"/>
          </a:p>
          <a:p>
            <a:r>
              <a:rPr lang="zh-CN" altLang="en-US" sz="1600" dirty="0"/>
              <a:t>通过下拉电阻连接至低电平</a:t>
            </a:r>
            <a:endParaRPr lang="en-US" altLang="zh-CN" sz="1600" dirty="0"/>
          </a:p>
          <a:p>
            <a:r>
              <a:rPr lang="zh-CN" altLang="en-US" sz="1600" dirty="0"/>
              <a:t>没有连接时默认输入为低电平</a:t>
            </a:r>
          </a:p>
        </p:txBody>
      </p:sp>
    </p:spTree>
    <p:extLst>
      <p:ext uri="{BB962C8B-B14F-4D97-AF65-F5344CB8AC3E}">
        <p14:creationId xmlns:p14="http://schemas.microsoft.com/office/powerpoint/2010/main" val="1732243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定时器：库函数介绍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427973"/>
            <a:ext cx="948348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altLang="zh-CN" sz="2000" dirty="0" err="1">
                <a:solidFill>
                  <a:sysClr val="windowText" lastClr="000000"/>
                </a:solidFill>
                <a:ea typeface="思源黑体 Light"/>
              </a:rPr>
              <a:t>HAL_TIM_PeriodElapsedCallback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: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定时中断的回调函数。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E728336-AF1F-47AE-A2A2-DEDE6E525C2A}"/>
              </a:ext>
            </a:extLst>
          </p:cNvPr>
          <p:cNvSpPr txBox="1"/>
          <p:nvPr/>
        </p:nvSpPr>
        <p:spPr>
          <a:xfrm>
            <a:off x="708080" y="2212759"/>
            <a:ext cx="1095717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 Period elapsed callback in non-blocking mode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</a:t>
            </a:r>
            <a:r>
              <a:rPr lang="en-GB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TIM handle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None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__weak </a:t>
            </a:r>
            <a:r>
              <a:rPr lang="en-GB" altLang="zh-CN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HAL_TIM_PeriodElapsedCallback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TIM_HandleTypeDef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65024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实验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3.1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：生成一个定时器中断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实验要求：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通过定时器中断的方法，让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灯每秒钟亮灭一次。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</p:spTree>
    <p:extLst>
      <p:ext uri="{BB962C8B-B14F-4D97-AF65-F5344CB8AC3E}">
        <p14:creationId xmlns:p14="http://schemas.microsoft.com/office/powerpoint/2010/main" val="889038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PWM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10414678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脉冲宽度调制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（英语：</a:t>
            </a:r>
            <a:r>
              <a:rPr lang="en-US" altLang="zh-CN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Pulse-width modulation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，缩写：</a:t>
            </a:r>
            <a:r>
              <a:rPr lang="en-US" altLang="zh-CN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PWM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），简称</a:t>
            </a:r>
            <a:r>
              <a:rPr lang="zh-CN" altLang="en-US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脉宽调制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，是将</a:t>
            </a:r>
            <a:r>
              <a:rPr lang="zh-CN" altLang="en-US" sz="18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模拟信号"/>
              </a:rPr>
              <a:t>模拟信号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变换为脉冲的一种技术，一般变换后脉冲的周期固定，但脉冲的</a:t>
            </a:r>
            <a:r>
              <a:rPr lang="zh-CN" altLang="en-US" sz="18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工作周期"/>
              </a:rPr>
              <a:t>工作周期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会依模拟信号的大小而改变。</a:t>
            </a:r>
            <a:endParaRPr lang="en-US" altLang="zh-CN" sz="1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pic>
        <p:nvPicPr>
          <p:cNvPr id="1026" name="Picture 2" descr="Arduino PWM Tutorial - Arduino Project Hub">
            <a:extLst>
              <a:ext uri="{FF2B5EF4-FFF2-40B4-BE49-F238E27FC236}">
                <a16:creationId xmlns:a16="http://schemas.microsoft.com/office/drawing/2014/main" id="{A5E78821-962E-421C-838B-221BBB632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0" y="2598615"/>
            <a:ext cx="513397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096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F61CC2B3-D92E-473C-B27E-49FB8F367F30}"/>
              </a:ext>
            </a:extLst>
          </p:cNvPr>
          <p:cNvSpPr/>
          <p:nvPr/>
        </p:nvSpPr>
        <p:spPr>
          <a:xfrm>
            <a:off x="5602928" y="2956262"/>
            <a:ext cx="1015022" cy="7279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一盒里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装</a:t>
            </a: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16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个</a:t>
            </a:r>
          </a:p>
        </p:txBody>
      </p:sp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定时器生成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PWM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老板见小文比较闲，给她增加了一个新任务：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2" name="笑脸 1">
            <a:extLst>
              <a:ext uri="{FF2B5EF4-FFF2-40B4-BE49-F238E27FC236}">
                <a16:creationId xmlns:a16="http://schemas.microsoft.com/office/drawing/2014/main" id="{6131818A-0A17-4824-92ED-75D68A2312DD}"/>
              </a:ext>
            </a:extLst>
          </p:cNvPr>
          <p:cNvSpPr/>
          <p:nvPr/>
        </p:nvSpPr>
        <p:spPr>
          <a:xfrm>
            <a:off x="7238262" y="2370337"/>
            <a:ext cx="1899821" cy="1899821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2CF4E79F-CC5D-4970-A5F6-38FB40710AC6}"/>
              </a:ext>
            </a:extLst>
          </p:cNvPr>
          <p:cNvSpPr/>
          <p:nvPr/>
        </p:nvSpPr>
        <p:spPr>
          <a:xfrm>
            <a:off x="3090907" y="2370337"/>
            <a:ext cx="1899821" cy="1899821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763691F-25D3-4C47-8ABF-DFB8A980623F}"/>
              </a:ext>
            </a:extLst>
          </p:cNvPr>
          <p:cNvSpPr txBox="1"/>
          <p:nvPr/>
        </p:nvSpPr>
        <p:spPr>
          <a:xfrm>
            <a:off x="3677575" y="4353587"/>
            <a:ext cx="681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小林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02DEC79-E325-4CC2-B488-AE0E8F7B571B}"/>
              </a:ext>
            </a:extLst>
          </p:cNvPr>
          <p:cNvSpPr txBox="1"/>
          <p:nvPr/>
        </p:nvSpPr>
        <p:spPr>
          <a:xfrm>
            <a:off x="7675116" y="4326952"/>
            <a:ext cx="1026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小文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A332C3FF-73D6-4861-A927-A9FB71F6B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30" y="2544058"/>
            <a:ext cx="1706317" cy="1726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箭头: 右 14">
            <a:extLst>
              <a:ext uri="{FF2B5EF4-FFF2-40B4-BE49-F238E27FC236}">
                <a16:creationId xmlns:a16="http://schemas.microsoft.com/office/drawing/2014/main" id="{393B5E4E-6883-4A5B-9DC7-52286D266470}"/>
              </a:ext>
            </a:extLst>
          </p:cNvPr>
          <p:cNvSpPr/>
          <p:nvPr/>
        </p:nvSpPr>
        <p:spPr>
          <a:xfrm>
            <a:off x="2472886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8D7B5370-7535-4422-9584-C8B0ADBE7B1E}"/>
              </a:ext>
            </a:extLst>
          </p:cNvPr>
          <p:cNvSpPr/>
          <p:nvPr/>
        </p:nvSpPr>
        <p:spPr>
          <a:xfrm>
            <a:off x="5049791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E568843-ED92-4A62-9CF6-1C53462C2AAC}"/>
              </a:ext>
            </a:extLst>
          </p:cNvPr>
          <p:cNvSpPr txBox="1"/>
          <p:nvPr/>
        </p:nvSpPr>
        <p:spPr>
          <a:xfrm>
            <a:off x="483306" y="4326952"/>
            <a:ext cx="20543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刚生产好的小胶轮</a:t>
            </a:r>
            <a:endParaRPr lang="en-US" altLang="zh-CN" dirty="0"/>
          </a:p>
          <a:p>
            <a:pPr algn="ctr"/>
            <a:r>
              <a:rPr lang="zh-CN" altLang="en-US" dirty="0"/>
              <a:t>一秒钟出来</a:t>
            </a:r>
            <a:r>
              <a:rPr lang="en-US" altLang="zh-CN" dirty="0"/>
              <a:t>1</a:t>
            </a:r>
            <a:r>
              <a:rPr lang="zh-CN" altLang="en-US" dirty="0"/>
              <a:t>个</a:t>
            </a:r>
            <a:endParaRPr lang="en-US" altLang="zh-CN" dirty="0"/>
          </a:p>
          <a:p>
            <a:pPr algn="ctr"/>
            <a:r>
              <a:rPr lang="zh-CN" altLang="en-US" dirty="0"/>
              <a:t>一小时</a:t>
            </a:r>
            <a:r>
              <a:rPr lang="en-US" altLang="zh-CN" dirty="0"/>
              <a:t>3600</a:t>
            </a:r>
            <a:r>
              <a:rPr lang="zh-CN" altLang="en-US" dirty="0"/>
              <a:t>个</a:t>
            </a:r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9EECBB6F-51B9-4777-B0EE-A5EA4200A136}"/>
              </a:ext>
            </a:extLst>
          </p:cNvPr>
          <p:cNvSpPr/>
          <p:nvPr/>
        </p:nvSpPr>
        <p:spPr>
          <a:xfrm>
            <a:off x="6678730" y="3089427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12C5B4D-6A2E-42C6-ACAA-3308AC46ACBA}"/>
              </a:ext>
            </a:extLst>
          </p:cNvPr>
          <p:cNvSpPr/>
          <p:nvPr/>
        </p:nvSpPr>
        <p:spPr>
          <a:xfrm>
            <a:off x="9740613" y="2436917"/>
            <a:ext cx="1645004" cy="17666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一箱里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装</a:t>
            </a: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</a:rPr>
              <a:t>30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盒</a:t>
            </a:r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B4F2B75C-7D6B-460F-8E28-17975979AF41}"/>
              </a:ext>
            </a:extLst>
          </p:cNvPr>
          <p:cNvSpPr/>
          <p:nvPr/>
        </p:nvSpPr>
        <p:spPr>
          <a:xfrm>
            <a:off x="9159582" y="3047261"/>
            <a:ext cx="559532" cy="461639"/>
          </a:xfrm>
          <a:prstGeom prst="rightArrow">
            <a:avLst>
              <a:gd name="adj1" fmla="val 68367"/>
              <a:gd name="adj2" fmla="val 50000"/>
            </a:avLst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0C30E35-D0C9-4799-A3FF-BE30D79EAD1B}"/>
              </a:ext>
            </a:extLst>
          </p:cNvPr>
          <p:cNvSpPr txBox="1"/>
          <p:nvPr/>
        </p:nvSpPr>
        <p:spPr>
          <a:xfrm>
            <a:off x="5662862" y="3673529"/>
            <a:ext cx="955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小盒子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56A5441-5DAD-4120-BBEC-576D04E4841B}"/>
              </a:ext>
            </a:extLst>
          </p:cNvPr>
          <p:cNvSpPr txBox="1"/>
          <p:nvPr/>
        </p:nvSpPr>
        <p:spPr>
          <a:xfrm>
            <a:off x="10109452" y="4214656"/>
            <a:ext cx="955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大箱子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AAC23AB-28BB-4A30-8715-17BB59F98424}"/>
              </a:ext>
            </a:extLst>
          </p:cNvPr>
          <p:cNvSpPr txBox="1"/>
          <p:nvPr/>
        </p:nvSpPr>
        <p:spPr>
          <a:xfrm>
            <a:off x="6096000" y="4972311"/>
            <a:ext cx="4163053" cy="12966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+mn-ea"/>
              </a:rPr>
              <a:t>没有装够</a:t>
            </a:r>
            <a:r>
              <a:rPr lang="en-US" altLang="zh-CN" dirty="0">
                <a:latin typeface="+mn-ea"/>
              </a:rPr>
              <a:t>20</a:t>
            </a:r>
            <a:r>
              <a:rPr lang="zh-CN" altLang="en-US" dirty="0">
                <a:latin typeface="+mn-ea"/>
              </a:rPr>
              <a:t>个小盒子时，输出</a:t>
            </a:r>
            <a:r>
              <a:rPr lang="zh-CN" altLang="en-US" b="1" dirty="0">
                <a:latin typeface="+mn-ea"/>
              </a:rPr>
              <a:t>高</a:t>
            </a:r>
            <a:r>
              <a:rPr lang="zh-CN" altLang="en-US" dirty="0">
                <a:latin typeface="+mn-ea"/>
              </a:rPr>
              <a:t>电平；</a:t>
            </a:r>
            <a:endParaRPr lang="en-US" altLang="zh-CN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+mn-ea"/>
              </a:rPr>
              <a:t>装够</a:t>
            </a:r>
            <a:r>
              <a:rPr lang="en-US" altLang="zh-CN" dirty="0">
                <a:latin typeface="+mn-ea"/>
              </a:rPr>
              <a:t>20</a:t>
            </a:r>
            <a:r>
              <a:rPr lang="zh-CN" altLang="en-US" dirty="0">
                <a:latin typeface="+mn-ea"/>
              </a:rPr>
              <a:t>个小盒子后，输出</a:t>
            </a:r>
            <a:r>
              <a:rPr lang="zh-CN" altLang="en-US" b="1" dirty="0">
                <a:latin typeface="+mn-ea"/>
              </a:rPr>
              <a:t>低</a:t>
            </a:r>
            <a:r>
              <a:rPr lang="zh-CN" altLang="en-US" dirty="0">
                <a:latin typeface="+mn-ea"/>
              </a:rPr>
              <a:t>电平。</a:t>
            </a:r>
            <a:endParaRPr lang="en-US" altLang="zh-CN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+mn-ea"/>
              </a:rPr>
              <a:t>20 </a:t>
            </a:r>
            <a:r>
              <a:rPr lang="zh-CN" altLang="en-US" dirty="0">
                <a:latin typeface="+mn-ea"/>
              </a:rPr>
              <a:t>这个数字被称作</a:t>
            </a:r>
            <a:r>
              <a:rPr lang="zh-CN" altLang="en-US" b="1" dirty="0">
                <a:latin typeface="+mn-ea"/>
              </a:rPr>
              <a:t>比较值</a:t>
            </a:r>
            <a:r>
              <a:rPr lang="zh-CN" altLang="en-US" dirty="0">
                <a:latin typeface="+mn-ea"/>
              </a:rPr>
              <a:t>或</a:t>
            </a:r>
            <a:r>
              <a:rPr lang="zh-CN" altLang="en-US" b="1" dirty="0">
                <a:latin typeface="+mn-ea"/>
              </a:rPr>
              <a:t>脉宽</a:t>
            </a:r>
            <a:endParaRPr lang="en-US" altLang="zh-CN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808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定时器生成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PWM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altLang="zh-CN" sz="2000" dirty="0" err="1">
                <a:solidFill>
                  <a:sysClr val="windowText" lastClr="000000"/>
                </a:solidFill>
                <a:ea typeface="思源黑体 Light"/>
              </a:rPr>
              <a:t>CCRx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: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 比较值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ARR: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重载值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pic>
        <p:nvPicPr>
          <p:cNvPr id="2050" name="Picture 2" descr="STM32 HAL库CubeMX教程（三）PWM呼吸灯| 航行学园">
            <a:extLst>
              <a:ext uri="{FF2B5EF4-FFF2-40B4-BE49-F238E27FC236}">
                <a16:creationId xmlns:a16="http://schemas.microsoft.com/office/drawing/2014/main" id="{AA40B39F-CF6B-4F46-8D6B-9A04E3AD0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0" y="2519293"/>
            <a:ext cx="6509367" cy="404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284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定时器，通道，与引脚间的关系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9039602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一个小林和小文的组合代表一个定时器外设（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TIM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），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我们的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STM32F103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芯片上有四个相互独立的定时器。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每个定时器有四个通道（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Channel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）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,</a:t>
            </a: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每个通道可以映射到一个物理的引脚上，用来输出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PWM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信号或实现其它功能。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每个通道映射的引脚只能在指定的一两个中选择，并不能任选。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输出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PWM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信号时，同一个定时器的四个通道的频率是相同的，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但四个通道的脉宽（即比较值）可以分别设置。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</p:spTree>
    <p:extLst>
      <p:ext uri="{BB962C8B-B14F-4D97-AF65-F5344CB8AC3E}">
        <p14:creationId xmlns:p14="http://schemas.microsoft.com/office/powerpoint/2010/main" val="3988304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定时器：库函数介绍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427973"/>
            <a:ext cx="948348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GB" altLang="zh-CN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HAL_TIM_PWM_Start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: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开始指定定时器和通道的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PWM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输出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E728336-AF1F-47AE-A2A2-DEDE6E525C2A}"/>
              </a:ext>
            </a:extLst>
          </p:cNvPr>
          <p:cNvSpPr txBox="1"/>
          <p:nvPr/>
        </p:nvSpPr>
        <p:spPr>
          <a:xfrm>
            <a:off x="708080" y="2212759"/>
            <a:ext cx="10957179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 Starts the PWM signal generation.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</a:t>
            </a:r>
            <a:r>
              <a:rPr lang="en-GB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TIM handle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Channel TIM Channels to be enabled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This parameter can be one of the following values: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TIM_CHANNEL_1: TIM Channel 1 selected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TIM_CHANNEL_2: TIM Channel 2 selected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TIM_CHANNEL_3: TIM Channel 3 selected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TIM_CHANNEL_4: TIM Channel 4 selected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HAL status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HAL_StatusTypeDef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HAL_TIM_PWM_Start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TIM_HandleTypeDef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GB" altLang="zh-CN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htim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, uint32_t Channel)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43829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定时器：库宏定义介绍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427973"/>
            <a:ext cx="948348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altLang="zh-CN" sz="2000" dirty="0">
                <a:solidFill>
                  <a:srgbClr val="000000"/>
                </a:solidFill>
                <a:latin typeface="Consolas" panose="020B0609020204030204" pitchFamily="49" charset="0"/>
              </a:rPr>
              <a:t>__HAL_TIM_SET_COMPARE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: 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改变指定定时器的指定通道的比较值（即改变脉宽）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E728336-AF1F-47AE-A2A2-DEDE6E525C2A}"/>
              </a:ext>
            </a:extLst>
          </p:cNvPr>
          <p:cNvSpPr txBox="1"/>
          <p:nvPr/>
        </p:nvSpPr>
        <p:spPr>
          <a:xfrm>
            <a:off x="708080" y="2212759"/>
            <a:ext cx="10957179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 Set the TIM Capture Compare Register value on runtime without calling another time </a:t>
            </a:r>
            <a:r>
              <a:rPr lang="en-US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ConfigChannel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function.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__HANDLE__ TIM handle.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__CHANNEL__ TIM Channels to be configured.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This parameter can be one of the following values: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TIM_CHANNEL_1: TIM Channel 1 selected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TIM_CHANNEL_2: TIM Channel 2 selected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TIM_CHANNEL_3: TIM Channel 3 selected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   @arg TIM_CHANNEL_4: TIM Channel 4 selected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__COMPARE__ specifies the Capture Compare register new value.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None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US" altLang="zh-CN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#define</a:t>
            </a:r>
            <a:r>
              <a:rPr lang="en-US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__HAL_TIM_SET_COMPARE(__HANDLE__, __CHANNEL__, __COMPARE__)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73762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实验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3.2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PWM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调节灯的亮度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79" y="1605526"/>
            <a:ext cx="10140433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实验要求：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在一个引脚上生成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PWM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信号，通过改变占空比，调节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灯的亮度。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提醒：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板子上的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引脚是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PC13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，但遗憾的是它并没有连接到任何一个定时器的任何一个通道。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因此可以通过杜邦线把定时器的引脚与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PC13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引脚连接起来，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并确保你的程序对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PC13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引脚</a:t>
            </a:r>
            <a:r>
              <a:rPr lang="zh-CN" altLang="en-US" sz="2000" b="1" dirty="0">
                <a:solidFill>
                  <a:sysClr val="windowText" lastClr="000000"/>
                </a:solidFill>
                <a:ea typeface="思源黑体 Light"/>
              </a:rPr>
              <a:t>没有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进行初始化操作。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这样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PC13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失去对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的控制，相当于把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连接到了你配置的定时器引脚上了。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</p:spTree>
    <p:extLst>
      <p:ext uri="{BB962C8B-B14F-4D97-AF65-F5344CB8AC3E}">
        <p14:creationId xmlns:p14="http://schemas.microsoft.com/office/powerpoint/2010/main" val="3020089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作业：实现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PWM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呼吸灯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79" y="1605526"/>
            <a:ext cx="1047778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实验要求：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呼吸灯是指，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的亮度由暗逐渐变亮，达到最亮后逐渐变暗，无限循环下去，像是在呼吸。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提示图片：（仅供参考，方法多种多样不做限制）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pic>
        <p:nvPicPr>
          <p:cNvPr id="3074" name="Picture 2" descr="呼吸灯[STEP FPGA开源社区]">
            <a:extLst>
              <a:ext uri="{FF2B5EF4-FFF2-40B4-BE49-F238E27FC236}">
                <a16:creationId xmlns:a16="http://schemas.microsoft.com/office/drawing/2014/main" id="{A911F826-71C3-4A1C-AB8B-AD39D6611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33" y="3328940"/>
            <a:ext cx="7896225" cy="29337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79" y="701892"/>
            <a:ext cx="8482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上节回顾 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—— 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库函数用法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79" y="1473567"/>
            <a:ext cx="9081339" cy="6717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HAL_GPIO_ReadPin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读取指定的输入引脚的电平状态。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32A2F65-B58A-426F-AACE-C7C1A62EC440}"/>
              </a:ext>
            </a:extLst>
          </p:cNvPr>
          <p:cNvSpPr txBox="1"/>
          <p:nvPr/>
        </p:nvSpPr>
        <p:spPr>
          <a:xfrm>
            <a:off x="708079" y="2393734"/>
            <a:ext cx="10052729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 Reads the specified input port pin.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</a:t>
            </a:r>
            <a:r>
              <a:rPr lang="en-US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GPIOx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: where x can be (A..G depending on device used) to select 	the GPIO peripheral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</a:t>
            </a:r>
            <a:r>
              <a:rPr lang="en-US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GPIO_Pin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: specifies the port bit to read.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        This parameter can be </a:t>
            </a:r>
            <a:r>
              <a:rPr lang="en-US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GPIO_PIN_x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where x can be (0..15).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The input port pin value.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GB" altLang="zh-CN" sz="1800" dirty="0" err="1">
                <a:solidFill>
                  <a:srgbClr val="005032"/>
                </a:solidFill>
                <a:latin typeface="Consolas" panose="020B0609020204030204" pitchFamily="49" charset="0"/>
              </a:rPr>
              <a:t>GPIO_PinState</a:t>
            </a:r>
            <a:r>
              <a:rPr lang="en-GB" altLang="zh-CN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HAL_GPIO_ReadPin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altLang="zh-CN" sz="1800" b="1" dirty="0" err="1">
                <a:solidFill>
                  <a:srgbClr val="005032"/>
                </a:solidFill>
                <a:latin typeface="Consolas" panose="020B0609020204030204" pitchFamily="49" charset="0"/>
              </a:rPr>
              <a:t>GPIO_TypeDef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GPIOx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altLang="zh-CN" sz="1800" b="1" dirty="0">
                <a:solidFill>
                  <a:srgbClr val="005032"/>
                </a:solidFill>
                <a:latin typeface="Consolas" panose="020B0609020204030204" pitchFamily="49" charset="0"/>
              </a:rPr>
              <a:t>uint16_t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GPIO_Pin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0587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79" y="701892"/>
            <a:ext cx="8482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学习建议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79" y="1417583"/>
            <a:ext cx="9081339" cy="38202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遇到不懂的英文单词和缩写，悄悄记在小本子上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认真阅读报的每一个错，搞明白是哪一步的问题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大部分的问题都可以轻易地搜索到网上的解答，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疑难杂症也可以尝试直接用英文搜索。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推荐野火的在线教程文档：</a:t>
            </a:r>
            <a:r>
              <a:rPr lang="en-GB" altLang="zh-CN" sz="2000" dirty="0">
                <a:solidFill>
                  <a:sysClr val="windowText" lastClr="000000"/>
                </a:solidFill>
                <a:ea typeface="思源黑体 Light"/>
                <a:hlinkClick r:id="rId3"/>
              </a:rPr>
              <a:t>https://doc.embedfire.com/mcu/stm32/f103/hal_general/zh/latest/index.html</a:t>
            </a:r>
            <a:endParaRPr lang="en-GB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150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79" y="1296285"/>
            <a:ext cx="9081339" cy="6717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中断服务函数：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中断发生时，正在执行的代码会被打断，优先执行中断服务函数中的代码。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HAL_GPIO_EXTI_Callback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GPIO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外部中断的回调函数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32A2F65-B58A-426F-AACE-C7C1A62EC440}"/>
              </a:ext>
            </a:extLst>
          </p:cNvPr>
          <p:cNvSpPr txBox="1"/>
          <p:nvPr/>
        </p:nvSpPr>
        <p:spPr>
          <a:xfrm>
            <a:off x="708079" y="3429000"/>
            <a:ext cx="9751537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@brief  EXTI line detection callbacks.</a:t>
            </a:r>
          </a:p>
          <a:p>
            <a:pPr algn="l"/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@param  </a:t>
            </a:r>
            <a:r>
              <a:rPr lang="en-US" altLang="zh-CN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GPIO_Pin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: Specifies the pins connected EXTI line</a:t>
            </a:r>
          </a:p>
          <a:p>
            <a:pPr algn="l"/>
            <a:r>
              <a:rPr lang="en-GB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  * @retval None</a:t>
            </a:r>
          </a:p>
          <a:p>
            <a:pPr algn="l"/>
            <a:r>
              <a:rPr lang="zh-CN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 *</a:t>
            </a:r>
            <a:r>
              <a:rPr lang="en-US" altLang="zh-CN" sz="1800" dirty="0">
                <a:solidFill>
                  <a:srgbClr val="3F7F5F"/>
                </a:solidFill>
                <a:latin typeface="Consolas" panose="020B0609020204030204" pitchFamily="49" charset="0"/>
              </a:rPr>
              <a:t>/</a:t>
            </a:r>
          </a:p>
          <a:p>
            <a:pPr algn="l"/>
            <a:r>
              <a:rPr lang="en-GB" altLang="zh-CN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HAL_GPIO_EXTI_Callback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altLang="zh-CN" sz="1800" b="1" dirty="0">
                <a:solidFill>
                  <a:srgbClr val="005032"/>
                </a:solidFill>
                <a:latin typeface="Consolas" panose="020B0609020204030204" pitchFamily="49" charset="0"/>
              </a:rPr>
              <a:t>uint16_t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altLang="zh-CN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GPIO_Pin</a:t>
            </a:r>
            <a:r>
              <a:rPr lang="en-GB" altLang="zh-CN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zh-CN" altLang="en-US" sz="1600" dirty="0"/>
          </a:p>
        </p:txBody>
      </p:sp>
      <p:sp>
        <p:nvSpPr>
          <p:cNvPr id="8" name="文本框 3">
            <a:extLst>
              <a:ext uri="{FF2B5EF4-FFF2-40B4-BE49-F238E27FC236}">
                <a16:creationId xmlns:a16="http://schemas.microsoft.com/office/drawing/2014/main" id="{665654EB-28C8-4FF8-9B3C-BCFC2E986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79" y="701892"/>
            <a:ext cx="8482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上节回顾 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—— 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中断服务函数</a:t>
            </a:r>
          </a:p>
        </p:txBody>
      </p:sp>
    </p:spTree>
    <p:extLst>
      <p:ext uri="{BB962C8B-B14F-4D97-AF65-F5344CB8AC3E}">
        <p14:creationId xmlns:p14="http://schemas.microsoft.com/office/powerpoint/2010/main" val="301623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79" y="701892"/>
            <a:ext cx="8482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上节回顾 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—— 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作业解析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79" y="1417583"/>
            <a:ext cx="9081339" cy="6717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作业任务：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1.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将某一引脚通过杜邦线</a:t>
            </a:r>
            <a:r>
              <a:rPr lang="zh-CN" altLang="en-US" sz="2000" b="1" dirty="0">
                <a:solidFill>
                  <a:sysClr val="windowText" lastClr="000000"/>
                </a:solidFill>
                <a:ea typeface="思源黑体 Light"/>
              </a:rPr>
              <a:t>接地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时，点亮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灯；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拔掉该线或连接至高电平时，熄灭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LED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灯。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2.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每次杜邦线连接至高电平时，翻转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LED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灯的状态；拔掉该线，什么也不做。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14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今日学习目标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763579"/>
            <a:ext cx="9081339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0.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准备阶段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——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学会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配置时钟树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思源黑体 Light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1.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学习使用定时器 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—— 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配置一个定时器中断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2.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学习使用定时器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——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输出一个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PWM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思源黑体 Light"/>
                <a:cs typeface="+mn-cs"/>
              </a:rPr>
              <a:t>信号</a:t>
            </a:r>
          </a:p>
        </p:txBody>
      </p:sp>
    </p:spTree>
    <p:extLst>
      <p:ext uri="{BB962C8B-B14F-4D97-AF65-F5344CB8AC3E}">
        <p14:creationId xmlns:p14="http://schemas.microsoft.com/office/powerpoint/2010/main" val="31260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周期信号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内容占位符 2">
                <a:extLst>
                  <a:ext uri="{FF2B5EF4-FFF2-40B4-BE49-F238E27FC236}">
                    <a16:creationId xmlns:a16="http://schemas.microsoft.com/office/drawing/2014/main" id="{4E7B4025-31B9-460F-B589-E7843DEF48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8081" y="1605526"/>
                <a:ext cx="4991384" cy="293405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思源黑体 Light"/>
                    <a:cs typeface="+mn-cs"/>
                  </a:rPr>
                  <a:t>周期 </a:t>
                </a: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思源黑体 Light"/>
                    <a:cs typeface="+mn-cs"/>
                  </a:rPr>
                  <a:t>(T): 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一次往复运动所需要的时间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思源黑体 Light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zh-CN" altLang="en-US" sz="2000" b="1" dirty="0">
                    <a:solidFill>
                      <a:sysClr val="windowText" lastClr="000000"/>
                    </a:solidFill>
                    <a:ea typeface="思源黑体 Light"/>
                  </a:rPr>
                  <a:t>频率 </a:t>
                </a:r>
                <a:r>
                  <a:rPr lang="en-US" altLang="zh-CN" sz="2000" b="1" dirty="0">
                    <a:solidFill>
                      <a:sysClr val="windowText" lastClr="000000"/>
                    </a:solidFill>
                    <a:ea typeface="思源黑体 Light"/>
                  </a:rPr>
                  <a:t>(f): 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思源黑体 Light"/>
                    <a:cs typeface="+mn-cs"/>
                  </a:rPr>
                  <a:t>单位时间内的周期的个数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思源黑体 Light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zh-CN" altLang="en-US" sz="2000" b="1" dirty="0">
                    <a:solidFill>
                      <a:sysClr val="windowText" lastClr="000000"/>
                    </a:solidFill>
                    <a:ea typeface="思源黑体 Light"/>
                  </a:rPr>
                  <a:t>基本关系：</a:t>
                </a:r>
                <a:endParaRPr lang="en-US" altLang="zh-CN" sz="2000" b="1" dirty="0">
                  <a:solidFill>
                    <a:sysClr val="windowText" lastClr="000000"/>
                  </a:solidFill>
                  <a:ea typeface="思源黑体 Light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altLang="zh-CN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思源黑体 Light"/>
                        <a:cs typeface="+mn-cs"/>
                      </a:rPr>
                      <m:t>𝑇</m:t>
                    </m:r>
                    <m:r>
                      <a:rPr kumimoji="0" lang="en-US" altLang="zh-CN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思源黑体 Light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Light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Light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Light"/>
                            <a:cs typeface="+mn-cs"/>
                          </a:rPr>
                          <m:t>𝑓</m:t>
                        </m:r>
                      </m:den>
                    </m:f>
                  </m:oMath>
                </a14:m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思源黑体 Light"/>
                    <a:cs typeface="+mn-cs"/>
                  </a:rPr>
                  <a:t>   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思源黑体 Light"/>
                    <a:cs typeface="+mn-cs"/>
                  </a:rPr>
                  <a:t>或  </a:t>
                </a:r>
                <a14:m>
                  <m:oMath xmlns:m="http://schemas.openxmlformats.org/officeDocument/2006/math">
                    <m:r>
                      <a:rPr kumimoji="0" lang="en-US" altLang="zh-CN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思源黑体 Light"/>
                        <a:cs typeface="+mn-cs"/>
                      </a:rPr>
                      <m:t>𝑓</m:t>
                    </m:r>
                    <m:r>
                      <a:rPr kumimoji="0" lang="en-US" altLang="zh-CN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思源黑体 Light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Light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Light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Light"/>
                            <a:cs typeface="+mn-cs"/>
                          </a:rPr>
                          <m:t>𝑇</m:t>
                        </m:r>
                      </m:den>
                    </m:f>
                  </m:oMath>
                </a14:m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思源黑体 Light"/>
                  <a:cs typeface="+mn-cs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lang="en-US" altLang="zh-CN" sz="2000" dirty="0">
                  <a:solidFill>
                    <a:sysClr val="windowText" lastClr="000000"/>
                  </a:solidFill>
                  <a:ea typeface="思源黑体 Light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问题：</a:t>
                </a:r>
                <a:endParaRPr lang="en-US" altLang="zh-CN" sz="2000" dirty="0">
                  <a:solidFill>
                    <a:sysClr val="windowText" lastClr="000000"/>
                  </a:solidFill>
                  <a:ea typeface="思源黑体 Light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一个</a:t>
                </a:r>
                <a:r>
                  <a:rPr lang="en-US" altLang="zh-CN" sz="2000" dirty="0">
                    <a:solidFill>
                      <a:sysClr val="windowText" lastClr="000000"/>
                    </a:solidFill>
                    <a:ea typeface="思源黑体 Light"/>
                  </a:rPr>
                  <a:t>500kHz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  <a:ea typeface="思源黑体 Light"/>
                  </a:rPr>
                  <a:t>的时钟信号，它的周期是多长？</a:t>
                </a:r>
                <a:endParaRPr lang="en-US" altLang="zh-CN" sz="2000" dirty="0">
                  <a:solidFill>
                    <a:sysClr val="windowText" lastClr="000000"/>
                  </a:solidFill>
                  <a:ea typeface="思源黑体 Light"/>
                </a:endParaRPr>
              </a:p>
            </p:txBody>
          </p:sp>
        </mc:Choice>
        <mc:Fallback xmlns="">
          <p:sp>
            <p:nvSpPr>
              <p:cNvPr id="9" name="内容占位符 2">
                <a:extLst>
                  <a:ext uri="{FF2B5EF4-FFF2-40B4-BE49-F238E27FC236}">
                    <a16:creationId xmlns:a16="http://schemas.microsoft.com/office/drawing/2014/main" id="{4E7B4025-31B9-460F-B589-E7843DEF48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81" y="1605526"/>
                <a:ext cx="4991384" cy="2934052"/>
              </a:xfrm>
              <a:prstGeom prst="rect">
                <a:avLst/>
              </a:prstGeom>
              <a:blipFill>
                <a:blip r:embed="rId3"/>
                <a:stretch>
                  <a:fillRect l="-1221" t="-1245" r="-15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形 13">
            <a:extLst>
              <a:ext uri="{FF2B5EF4-FFF2-40B4-BE49-F238E27FC236}">
                <a16:creationId xmlns:a16="http://schemas.microsoft.com/office/drawing/2014/main" id="{E4154252-C860-4ADD-82C9-9353D3AB69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1225112"/>
            <a:ext cx="5707246" cy="327663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F5373349-4733-492E-A454-BFF8E877AC94}"/>
              </a:ext>
            </a:extLst>
          </p:cNvPr>
          <p:cNvSpPr txBox="1"/>
          <p:nvPr/>
        </p:nvSpPr>
        <p:spPr>
          <a:xfrm>
            <a:off x="708080" y="5894498"/>
            <a:ext cx="72285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+mn-ea"/>
              </a:rPr>
              <a:t>复习一下高中数学（高中物理）</a:t>
            </a:r>
            <a:r>
              <a:rPr lang="zh-CN" altLang="en-US" sz="1400" dirty="0">
                <a:latin typeface="+mn-ea"/>
              </a:rPr>
              <a:t>：</a:t>
            </a:r>
            <a:endParaRPr lang="en-US" altLang="zh-CN" sz="1400" dirty="0">
              <a:latin typeface="+mn-ea"/>
            </a:endParaRPr>
          </a:p>
          <a:p>
            <a:r>
              <a:rPr lang="zh-CN" altLang="en-US" sz="1400" dirty="0">
                <a:latin typeface="+mn-ea"/>
                <a:hlinkClick r:id="rId6"/>
              </a:rPr>
              <a:t>https://www.shuxuele.com/algebra/amplitude-period-frequency-phase-shift.html</a:t>
            </a:r>
            <a:endParaRPr lang="zh-CN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048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时钟信号的来源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1605526"/>
            <a:ext cx="6278645" cy="29340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altLang="zh-CN" sz="2000" b="1" dirty="0">
                <a:solidFill>
                  <a:sysClr val="windowText" lastClr="000000"/>
                </a:solidFill>
                <a:ea typeface="思源黑体 Light"/>
              </a:rPr>
              <a:t>HSE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= </a:t>
            </a:r>
            <a:r>
              <a:rPr lang="en-US" altLang="zh-CN" sz="2000" b="1" dirty="0">
                <a:solidFill>
                  <a:srgbClr val="C00000"/>
                </a:solidFill>
                <a:ea typeface="思源黑体 Light"/>
              </a:rPr>
              <a:t>High-Speed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  <a:ea typeface="思源黑体 Light"/>
              </a:rPr>
              <a:t>External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Clock Signal = </a:t>
            </a:r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ea typeface="思源黑体 Light"/>
              </a:rPr>
              <a:t>外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部</a:t>
            </a:r>
            <a:r>
              <a:rPr lang="zh-CN" altLang="en-US" sz="2000" b="1" dirty="0">
                <a:solidFill>
                  <a:srgbClr val="C00000"/>
                </a:solidFill>
                <a:ea typeface="思源黑体 Light"/>
              </a:rPr>
              <a:t>高速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时钟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en-US" altLang="zh-CN" sz="2000" b="1" dirty="0">
                <a:solidFill>
                  <a:sysClr val="windowText" lastClr="000000"/>
                </a:solidFill>
                <a:ea typeface="思源黑体 Light"/>
              </a:rPr>
              <a:t>HSI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= </a:t>
            </a:r>
            <a:r>
              <a:rPr lang="en-US" altLang="zh-CN" sz="2000" b="1" dirty="0">
                <a:solidFill>
                  <a:srgbClr val="C00000"/>
                </a:solidFill>
                <a:ea typeface="思源黑体 Light"/>
              </a:rPr>
              <a:t>High-Speed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</a:t>
            </a:r>
            <a:r>
              <a:rPr lang="en-US" altLang="zh-CN" sz="2000" b="1" dirty="0">
                <a:solidFill>
                  <a:srgbClr val="7030A0"/>
                </a:solidFill>
                <a:ea typeface="思源黑体 Light"/>
              </a:rPr>
              <a:t>Internal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Clock Signal = </a:t>
            </a:r>
            <a:r>
              <a:rPr lang="zh-CN" altLang="en-US" sz="2000" b="1" dirty="0">
                <a:solidFill>
                  <a:srgbClr val="7030A0"/>
                </a:solidFill>
                <a:ea typeface="思源黑体 Light"/>
              </a:rPr>
              <a:t>内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部</a:t>
            </a:r>
            <a:r>
              <a:rPr lang="zh-CN" altLang="en-US" sz="2000" b="1" dirty="0">
                <a:solidFill>
                  <a:srgbClr val="C00000"/>
                </a:solidFill>
                <a:ea typeface="思源黑体 Light"/>
              </a:rPr>
              <a:t>高速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时钟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en-US" altLang="zh-CN" sz="2000" b="1" dirty="0">
                <a:solidFill>
                  <a:sysClr val="windowText" lastClr="000000"/>
                </a:solidFill>
                <a:ea typeface="思源黑体 Light"/>
              </a:rPr>
              <a:t>LSE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= </a:t>
            </a:r>
            <a:r>
              <a:rPr lang="en-US" altLang="zh-CN" sz="2000" b="1" dirty="0">
                <a:solidFill>
                  <a:schemeClr val="accent6">
                    <a:lumMod val="50000"/>
                  </a:schemeClr>
                </a:solidFill>
                <a:ea typeface="思源黑体 Light"/>
              </a:rPr>
              <a:t>Low-Speed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  <a:ea typeface="思源黑体 Light"/>
              </a:rPr>
              <a:t>External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Clock Signal = </a:t>
            </a:r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ea typeface="思源黑体 Light"/>
              </a:rPr>
              <a:t>外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部</a:t>
            </a:r>
            <a:r>
              <a:rPr lang="zh-CN" altLang="en-US" sz="2000" b="1" dirty="0">
                <a:solidFill>
                  <a:schemeClr val="accent6">
                    <a:lumMod val="50000"/>
                  </a:schemeClr>
                </a:solidFill>
                <a:ea typeface="思源黑体 Light"/>
              </a:rPr>
              <a:t>低速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时钟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en-US" altLang="zh-CN" sz="2000" b="1" dirty="0">
                <a:solidFill>
                  <a:sysClr val="windowText" lastClr="000000"/>
                </a:solidFill>
                <a:ea typeface="思源黑体 Light"/>
              </a:rPr>
              <a:t>LSI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= </a:t>
            </a:r>
            <a:r>
              <a:rPr lang="en-US" altLang="zh-CN" sz="2000" b="1" dirty="0">
                <a:solidFill>
                  <a:schemeClr val="accent6">
                    <a:lumMod val="50000"/>
                  </a:schemeClr>
                </a:solidFill>
                <a:ea typeface="思源黑体 Light"/>
              </a:rPr>
              <a:t>Low-Speed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</a:t>
            </a:r>
            <a:r>
              <a:rPr lang="en-US" altLang="zh-CN" sz="2000" b="1" dirty="0">
                <a:solidFill>
                  <a:srgbClr val="7030A0"/>
                </a:solidFill>
                <a:ea typeface="思源黑体 Light"/>
              </a:rPr>
              <a:t>Internal</a:t>
            </a:r>
            <a:r>
              <a:rPr lang="en-US" altLang="zh-CN" sz="2000" dirty="0">
                <a:solidFill>
                  <a:sysClr val="windowText" lastClr="000000"/>
                </a:solidFill>
                <a:ea typeface="思源黑体 Light"/>
              </a:rPr>
              <a:t> Clock Signal = </a:t>
            </a:r>
            <a:r>
              <a:rPr lang="zh-CN" altLang="en-US" sz="2000" b="1" dirty="0">
                <a:solidFill>
                  <a:srgbClr val="7030A0"/>
                </a:solidFill>
                <a:ea typeface="思源黑体 Light"/>
              </a:rPr>
              <a:t>内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部</a:t>
            </a:r>
            <a:r>
              <a:rPr lang="zh-CN" altLang="en-US" sz="2000" b="1" dirty="0">
                <a:solidFill>
                  <a:schemeClr val="accent6">
                    <a:lumMod val="50000"/>
                  </a:schemeClr>
                </a:solidFill>
                <a:ea typeface="思源黑体 Light"/>
              </a:rPr>
              <a:t>低速</a:t>
            </a: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时钟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  <a:p>
            <a:pPr marL="0" lvl="0" indent="0">
              <a:buNone/>
              <a:defRPr/>
            </a:pPr>
            <a:r>
              <a:rPr lang="zh-CN" altLang="en-US" sz="2000" dirty="0">
                <a:solidFill>
                  <a:sysClr val="windowText" lastClr="000000"/>
                </a:solidFill>
                <a:ea typeface="思源黑体 Light"/>
              </a:rPr>
              <a:t>猜一猜：外部和内部的时钟信号分别是如何产生的？</a:t>
            </a:r>
            <a:endParaRPr lang="en-US" altLang="zh-CN" sz="2000" dirty="0">
              <a:solidFill>
                <a:sysClr val="windowText" lastClr="000000"/>
              </a:solidFill>
              <a:ea typeface="思源黑体 Light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EF87C2-2688-4378-9863-027399D5E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994" y="4771421"/>
            <a:ext cx="6549848" cy="169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26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ax, vector graphics&#10;&#10;Description automatically generated">
            <a:extLst>
              <a:ext uri="{FF2B5EF4-FFF2-40B4-BE49-F238E27FC236}">
                <a16:creationId xmlns:a16="http://schemas.microsoft.com/office/drawing/2014/main" id="{2EA3A557-176A-41D9-9E68-FAFFC596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758" y="5728447"/>
            <a:ext cx="460306" cy="460306"/>
          </a:xfrm>
          <a:prstGeom prst="rect">
            <a:avLst/>
          </a:prstGeom>
        </p:spPr>
      </p:pic>
      <p:sp>
        <p:nvSpPr>
          <p:cNvPr id="6" name="文本框 3">
            <a:extLst>
              <a:ext uri="{FF2B5EF4-FFF2-40B4-BE49-F238E27FC236}">
                <a16:creationId xmlns:a16="http://schemas.microsoft.com/office/drawing/2014/main" id="{6CE171CA-B920-458C-A288-8939957C2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80" y="701892"/>
            <a:ext cx="5387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外部时钟信号：晶振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E7B4025-31B9-460F-B589-E7843DEF48E4}"/>
              </a:ext>
            </a:extLst>
          </p:cNvPr>
          <p:cNvSpPr txBox="1">
            <a:spLocks/>
          </p:cNvSpPr>
          <p:nvPr/>
        </p:nvSpPr>
        <p:spPr>
          <a:xfrm>
            <a:off x="708080" y="4243974"/>
            <a:ext cx="7849994" cy="23343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石英晶体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en-US" altLang="zh-CN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crystal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或</a:t>
            </a:r>
            <a:r>
              <a:rPr lang="en-US" altLang="zh-CN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Xtal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）是石英晶片加上电极与外壳封装。也称石英振荡子或石英晶体谐振器（</a:t>
            </a:r>
            <a:r>
              <a:rPr lang="en-US" altLang="zh-CN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crystal resonator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）。这是单纯石英晶体被动器件，不含有源器件，需搭配外加电路才会产生振荡。这是被动（无源）器件，在大陆又称它无源晶振（含义：被动式石英晶体振荡器）。石英晶体通常是两支接脚的电子器件。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石英晶体振荡器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en-US" altLang="zh-CN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crystal oscillator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，简写</a:t>
            </a:r>
            <a:r>
              <a:rPr lang="en-US" altLang="zh-CN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OSC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或</a:t>
            </a:r>
            <a:r>
              <a:rPr lang="en-US" altLang="zh-CN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XO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是指内含石英晶体与振荡电路的模组，需要电源，可直接产生振荡信号输出。因内含有源（有源）电子器件，整个模组也属有源器件，在大陆又称它有源晶振。石英晶体谐振器通常是四支接脚的电子器件，其中两支为电源，一支为振荡信号输出，另一支为空脚或控制用。</a:t>
            </a:r>
            <a:endParaRPr lang="en-US" altLang="zh-CN" sz="1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altLang="zh-CN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3"/>
              </a:rPr>
              <a:t>https://zh.wikipedia.org/wiki/</a:t>
            </a:r>
            <a:r>
              <a:rPr lang="zh-CN" alt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3"/>
              </a:rPr>
              <a:t>石英晶体谐振器</a:t>
            </a:r>
            <a:endParaRPr lang="zh-CN" altLang="en-US" sz="1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254143F-1F2F-4C4D-9698-F02F254A7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0" y="1519192"/>
            <a:ext cx="7602060" cy="243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41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7304</TotalTime>
  <Words>2495</Words>
  <Application>Microsoft Office PowerPoint</Application>
  <PresentationFormat>宽屏</PresentationFormat>
  <Paragraphs>287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等线</vt:lpstr>
      <vt:lpstr>微软雅黑</vt:lpstr>
      <vt:lpstr>Arial</vt:lpstr>
      <vt:lpstr>Calibri</vt:lpstr>
      <vt:lpstr>Calibri Light</vt:lpstr>
      <vt:lpstr>Cambria Math</vt:lpstr>
      <vt:lpstr>Consolas</vt:lpstr>
      <vt:lpstr>DIN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Yifan</dc:creator>
  <cp:lastModifiedBy>景祎 王</cp:lastModifiedBy>
  <cp:revision>108</cp:revision>
  <dcterms:created xsi:type="dcterms:W3CDTF">2020-11-26T12:06:47Z</dcterms:created>
  <dcterms:modified xsi:type="dcterms:W3CDTF">2021-10-30T07:21:57Z</dcterms:modified>
</cp:coreProperties>
</file>